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8"/>
  </p:notesMasterIdLst>
  <p:sldIdLst>
    <p:sldId id="336" r:id="rId2"/>
    <p:sldId id="326" r:id="rId3"/>
    <p:sldId id="292" r:id="rId4"/>
    <p:sldId id="334" r:id="rId5"/>
    <p:sldId id="325" r:id="rId6"/>
    <p:sldId id="310" r:id="rId7"/>
    <p:sldId id="294" r:id="rId8"/>
    <p:sldId id="279" r:id="rId9"/>
    <p:sldId id="335" r:id="rId10"/>
    <p:sldId id="338" r:id="rId11"/>
    <p:sldId id="286" r:id="rId12"/>
    <p:sldId id="256" r:id="rId13"/>
    <p:sldId id="340" r:id="rId14"/>
    <p:sldId id="271" r:id="rId15"/>
    <p:sldId id="339" r:id="rId16"/>
    <p:sldId id="303" r:id="rId17"/>
    <p:sldId id="302" r:id="rId18"/>
    <p:sldId id="306" r:id="rId19"/>
    <p:sldId id="323" r:id="rId20"/>
    <p:sldId id="324" r:id="rId21"/>
    <p:sldId id="270" r:id="rId22"/>
    <p:sldId id="295" r:id="rId23"/>
    <p:sldId id="296" r:id="rId24"/>
    <p:sldId id="257" r:id="rId25"/>
    <p:sldId id="293" r:id="rId26"/>
    <p:sldId id="327" r:id="rId27"/>
    <p:sldId id="264" r:id="rId28"/>
    <p:sldId id="285" r:id="rId29"/>
    <p:sldId id="266" r:id="rId30"/>
    <p:sldId id="288" r:id="rId31"/>
    <p:sldId id="287" r:id="rId32"/>
    <p:sldId id="267" r:id="rId33"/>
    <p:sldId id="291" r:id="rId34"/>
    <p:sldId id="268" r:id="rId35"/>
    <p:sldId id="265" r:id="rId36"/>
    <p:sldId id="304" r:id="rId37"/>
    <p:sldId id="330" r:id="rId38"/>
    <p:sldId id="331" r:id="rId39"/>
    <p:sldId id="332" r:id="rId40"/>
    <p:sldId id="333" r:id="rId41"/>
    <p:sldId id="269" r:id="rId42"/>
    <p:sldId id="322" r:id="rId43"/>
    <p:sldId id="289" r:id="rId44"/>
    <p:sldId id="297" r:id="rId45"/>
    <p:sldId id="298" r:id="rId46"/>
    <p:sldId id="30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93826" autoAdjust="0"/>
  </p:normalViewPr>
  <p:slideViewPr>
    <p:cSldViewPr snapToGrid="0">
      <p:cViewPr varScale="1">
        <p:scale>
          <a:sx n="62" d="100"/>
          <a:sy n="62" d="100"/>
        </p:scale>
        <p:origin x="420" y="40"/>
      </p:cViewPr>
      <p:guideLst/>
    </p:cSldViewPr>
  </p:slideViewPr>
  <p:notesTextViewPr>
    <p:cViewPr>
      <p:scale>
        <a:sx n="1" d="1"/>
        <a:sy n="1" d="1"/>
      </p:scale>
      <p:origin x="0" y="0"/>
    </p:cViewPr>
  </p:notesTextViewPr>
  <p:notesViewPr>
    <p:cSldViewPr snapToGrid="0">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D77D-1660-489F-A11C-AEAB8521BED6}"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93145-53A0-4A6A-9E17-313A56573144}" type="slidenum">
              <a:rPr lang="fr-FR" smtClean="0"/>
              <a:t>‹N°›</a:t>
            </a:fld>
            <a:endParaRPr lang="fr-FR"/>
          </a:p>
        </p:txBody>
      </p:sp>
    </p:spTree>
    <p:extLst>
      <p:ext uri="{BB962C8B-B14F-4D97-AF65-F5344CB8AC3E}">
        <p14:creationId xmlns:p14="http://schemas.microsoft.com/office/powerpoint/2010/main" val="72907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le jeu avec 3 personnes de profil et 3 autres qui s’approchent  </a:t>
            </a:r>
            <a:r>
              <a:rPr lang="fr-FR" dirty="0" err="1"/>
              <a:t>kadijda</a:t>
            </a:r>
            <a:r>
              <a:rPr lang="fr-FR" dirty="0"/>
              <a:t>/</a:t>
            </a:r>
            <a:r>
              <a:rPr lang="fr-FR" dirty="0" err="1"/>
              <a:t>said</a:t>
            </a:r>
            <a:r>
              <a:rPr lang="fr-FR" dirty="0"/>
              <a:t>   </a:t>
            </a:r>
            <a:r>
              <a:rPr lang="fr-FR" dirty="0" err="1"/>
              <a:t>mathieu</a:t>
            </a:r>
            <a:r>
              <a:rPr lang="fr-FR" dirty="0"/>
              <a:t>/</a:t>
            </a:r>
            <a:r>
              <a:rPr lang="fr-FR" dirty="0" err="1"/>
              <a:t>elharif</a:t>
            </a:r>
            <a:r>
              <a:rPr lang="fr-FR" dirty="0"/>
              <a:t>   Thomas/Vincent</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5B0A4B-F020-4300-A0FF-280B144756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743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4890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5137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2252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466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1180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1543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87995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7292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56883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3412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561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9725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53332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7041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0306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1806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98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024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129582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snIpQ4VZkK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pKuGn4XtiPo"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www.linternaute.fr/dictionnaire/fr/definition/des/" TargetMode="External"/><Relationship Id="rId13" Type="http://schemas.openxmlformats.org/officeDocument/2006/relationships/hyperlink" Target="https://www.linternaute.fr/dictionnaire/fr/definition/peut/" TargetMode="External"/><Relationship Id="rId18" Type="http://schemas.openxmlformats.org/officeDocument/2006/relationships/hyperlink" Target="https://www.linternaute.fr/dictionnaire/fr/definition/l-autre/" TargetMode="External"/><Relationship Id="rId3" Type="http://schemas.openxmlformats.org/officeDocument/2006/relationships/hyperlink" Target="https://www.linternaute.fr/dictionnaire/fr/definition/la-1/" TargetMode="External"/><Relationship Id="rId7" Type="http://schemas.openxmlformats.org/officeDocument/2006/relationships/hyperlink" Target="https://www.linternaute.fr/dictionnaire/fr/definition/perception/" TargetMode="External"/><Relationship Id="rId12" Type="http://schemas.openxmlformats.org/officeDocument/2006/relationships/hyperlink" Target="https://www.linternaute.fr/dictionnaire/fr/definition/social/" TargetMode="External"/><Relationship Id="rId17" Type="http://schemas.openxmlformats.org/officeDocument/2006/relationships/hyperlink" Target="https://www.linternaute.fr/dictionnaire/fr/definition/a-1/" TargetMode="External"/><Relationship Id="rId2" Type="http://schemas.openxmlformats.org/officeDocument/2006/relationships/hyperlink" Target="https://www.linternaute.fr/dictionnaire/fr/definition/etude/" TargetMode="External"/><Relationship Id="rId16" Type="http://schemas.openxmlformats.org/officeDocument/2006/relationships/hyperlink" Target="https://www.linternaute.fr/dictionnaire/fr/definition/individu/" TargetMode="External"/><Relationship Id="rId1" Type="http://schemas.openxmlformats.org/officeDocument/2006/relationships/slideLayout" Target="../slideLayouts/slideLayout2.xml"/><Relationship Id="rId6" Type="http://schemas.openxmlformats.org/officeDocument/2006/relationships/hyperlink" Target="https://www.linternaute.fr/dictionnaire/fr/definition/que/" TargetMode="External"/><Relationship Id="rId11" Type="http://schemas.openxmlformats.org/officeDocument/2006/relationships/hyperlink" Target="https://www.linternaute.fr/dictionnaire/fr/definition/et/" TargetMode="External"/><Relationship Id="rId5" Type="http://schemas.openxmlformats.org/officeDocument/2006/relationships/hyperlink" Target="https://www.linternaute.fr/dictionnaire/fr/definition/enseigne/" TargetMode="External"/><Relationship Id="rId15" Type="http://schemas.openxmlformats.org/officeDocument/2006/relationships/hyperlink" Target="https://www.linternaute.fr/dictionnaire/fr/definition/d-un/" TargetMode="External"/><Relationship Id="rId10" Type="http://schemas.openxmlformats.org/officeDocument/2006/relationships/hyperlink" Target="https://www.linternaute.fr/dictionnaire/fr/definition/intime-1/" TargetMode="External"/><Relationship Id="rId4" Type="http://schemas.openxmlformats.org/officeDocument/2006/relationships/hyperlink" Target="https://www.linternaute.fr/dictionnaire/fr/definition/nous/" TargetMode="External"/><Relationship Id="rId9" Type="http://schemas.openxmlformats.org/officeDocument/2006/relationships/hyperlink" Target="https://www.linternaute.fr/dictionnaire/fr/definition/distance/" TargetMode="External"/><Relationship Id="rId14" Type="http://schemas.openxmlformats.org/officeDocument/2006/relationships/hyperlink" Target="https://www.linternaute.fr/dictionnaire/fr/definition/varie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parentheses-coaching.com/etes-vous-coachable" TargetMode="External"/><Relationship Id="rId2" Type="http://schemas.openxmlformats.org/officeDocument/2006/relationships/hyperlink" Target="https://youtu.be/L55gGXJBvZ4" TargetMode="External"/><Relationship Id="rId1" Type="http://schemas.openxmlformats.org/officeDocument/2006/relationships/slideLayout" Target="../slideLayouts/slideLayout7.xml"/><Relationship Id="rId5" Type="http://schemas.openxmlformats.org/officeDocument/2006/relationships/hyperlink" Target="https://www.parentheses-coaching.com/communication-non-violente-quotidien-de-marshall-rosenberg-guide-pratique-ameliorer-communication" TargetMode="External"/><Relationship Id="rId4" Type="http://schemas.openxmlformats.org/officeDocument/2006/relationships/hyperlink" Target="https://www.parentheses-coaching.com/developpement-personnel-doss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EDCA01C-7E00-4675-8F79-3D022A7AB7D1}"/>
              </a:ext>
            </a:extLst>
          </p:cNvPr>
          <p:cNvSpPr txBox="1"/>
          <p:nvPr/>
        </p:nvSpPr>
        <p:spPr>
          <a:xfrm>
            <a:off x="264160" y="866760"/>
            <a:ext cx="11927840" cy="4570482"/>
          </a:xfrm>
          <a:prstGeom prst="rect">
            <a:avLst/>
          </a:prstGeom>
          <a:noFill/>
        </p:spPr>
        <p:txBody>
          <a:bodyPr wrap="square" rtlCol="0">
            <a:spAutoFit/>
          </a:bodyPr>
          <a:lstStyle/>
          <a:p>
            <a:r>
              <a:rPr lang="fr-FR" sz="3600" dirty="0">
                <a:ln w="0"/>
                <a:solidFill>
                  <a:schemeClr val="accent1"/>
                </a:solidFill>
                <a:effectLst>
                  <a:outerShdw blurRad="38100" dist="25400" dir="5400000" algn="ctr" rotWithShape="0">
                    <a:srgbClr val="6E747A">
                      <a:alpha val="43000"/>
                    </a:srgbClr>
                  </a:outerShdw>
                </a:effectLst>
              </a:rPr>
              <a:t>                              </a:t>
            </a:r>
          </a:p>
          <a:p>
            <a:endParaRPr lang="fr-FR" sz="3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r>
              <a:rPr lang="fr-FR" sz="3600" dirty="0">
                <a:ln w="0"/>
                <a:solidFill>
                  <a:schemeClr val="accent1"/>
                </a:solidFill>
                <a:effectLst>
                  <a:outerShdw blurRad="38100" dist="25400" dir="5400000" algn="ctr" rotWithShape="0">
                    <a:srgbClr val="6E747A">
                      <a:alpha val="43000"/>
                    </a:srgbClr>
                  </a:outerShdw>
                </a:effectLst>
              </a:rPr>
              <a:t> Comprendre le processus de la communication,</a:t>
            </a:r>
          </a:p>
          <a:p>
            <a:pPr marL="285750" indent="-285750">
              <a:buFont typeface="Wingdings" panose="05000000000000000000" pitchFamily="2" charset="2"/>
              <a:buChar char="Ø"/>
            </a:pPr>
            <a:r>
              <a:rPr lang="fr-FR" sz="3600" dirty="0">
                <a:ln w="0"/>
                <a:solidFill>
                  <a:schemeClr val="accent1"/>
                </a:solidFill>
                <a:effectLst>
                  <a:outerShdw blurRad="38100" dist="25400" dir="5400000" algn="ctr" rotWithShape="0">
                    <a:srgbClr val="6E747A">
                      <a:alpha val="43000"/>
                    </a:srgbClr>
                  </a:outerShdw>
                </a:effectLst>
              </a:rPr>
              <a:t> Distinguer les différents registres du langage,</a:t>
            </a:r>
          </a:p>
          <a:p>
            <a:pPr marL="285750" indent="-285750">
              <a:buFont typeface="Wingdings" panose="05000000000000000000" pitchFamily="2" charset="2"/>
              <a:buChar char="Ø"/>
            </a:pPr>
            <a:r>
              <a:rPr lang="fr-FR" sz="3600" dirty="0">
                <a:ln w="0"/>
                <a:solidFill>
                  <a:schemeClr val="accent1"/>
                </a:solidFill>
                <a:effectLst>
                  <a:outerShdw blurRad="38100" dist="25400" dir="5400000" algn="ctr" rotWithShape="0">
                    <a:srgbClr val="6E747A">
                      <a:alpha val="43000"/>
                    </a:srgbClr>
                  </a:outerShdw>
                </a:effectLst>
              </a:rPr>
              <a:t> Concevoir les enjeux de la communication interpersonnelle et professionnelle,</a:t>
            </a:r>
          </a:p>
          <a:p>
            <a:pPr marL="285750" indent="-285750">
              <a:buFont typeface="Wingdings" panose="05000000000000000000" pitchFamily="2" charset="2"/>
              <a:buChar char="Ø"/>
            </a:pPr>
            <a:r>
              <a:rPr lang="fr-FR" sz="3600" dirty="0">
                <a:ln w="0"/>
                <a:solidFill>
                  <a:schemeClr val="accent1"/>
                </a:solidFill>
                <a:effectLst>
                  <a:outerShdw blurRad="38100" dist="25400" dir="5400000" algn="ctr" rotWithShape="0">
                    <a:srgbClr val="6E747A">
                      <a:alpha val="43000"/>
                    </a:srgbClr>
                  </a:outerShdw>
                </a:effectLst>
              </a:rPr>
              <a:t> Identifier les différents outils pour mieux </a:t>
            </a:r>
            <a:r>
              <a:rPr lang="fr-FR" sz="3600">
                <a:ln w="0"/>
                <a:solidFill>
                  <a:schemeClr val="accent1"/>
                </a:solidFill>
                <a:effectLst>
                  <a:outerShdw blurRad="38100" dist="25400" dir="5400000" algn="ctr" rotWithShape="0">
                    <a:srgbClr val="6E747A">
                      <a:alpha val="43000"/>
                    </a:srgbClr>
                  </a:outerShdw>
                </a:effectLst>
              </a:rPr>
              <a:t>communiquer.</a:t>
            </a:r>
            <a:endParaRPr lang="fr-FR" sz="36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r>
              <a:rPr lang="fr-FR" sz="3600" dirty="0">
                <a:ln w="0"/>
                <a:solidFill>
                  <a:schemeClr val="accent1"/>
                </a:solidFill>
                <a:effectLst>
                  <a:outerShdw blurRad="38100" dist="25400" dir="5400000" algn="ctr" rotWithShape="0">
                    <a:srgbClr val="6E747A">
                      <a:alpha val="43000"/>
                    </a:srgbClr>
                  </a:outerShdw>
                </a:effectLst>
              </a:rPr>
              <a:t> Développer sa communication en pratiquant des mises en situation</a:t>
            </a:r>
          </a:p>
        </p:txBody>
      </p:sp>
      <p:sp>
        <p:nvSpPr>
          <p:cNvPr id="5" name="ZoneTexte 4">
            <a:extLst>
              <a:ext uri="{FF2B5EF4-FFF2-40B4-BE49-F238E27FC236}">
                <a16:creationId xmlns:a16="http://schemas.microsoft.com/office/drawing/2014/main" id="{7CF239A7-A07C-4339-AA86-E072C7E70E58}"/>
              </a:ext>
            </a:extLst>
          </p:cNvPr>
          <p:cNvSpPr txBox="1"/>
          <p:nvPr/>
        </p:nvSpPr>
        <p:spPr>
          <a:xfrm>
            <a:off x="7298055" y="44635"/>
            <a:ext cx="5715000" cy="523220"/>
          </a:xfrm>
          <a:prstGeom prst="rect">
            <a:avLst/>
          </a:prstGeom>
          <a:noFill/>
        </p:spPr>
        <p:txBody>
          <a:bodyPr wrap="square">
            <a:spAutoFit/>
          </a:bodyPr>
          <a:lstStyle/>
          <a:p>
            <a:endParaRPr lang="fr-FR" sz="2800" dirty="0">
              <a:ln w="0">
                <a:solidFill>
                  <a:schemeClr val="tx2"/>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8031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2F9EC58-46AD-4EB6-AEC7-8423FD4E37B9}"/>
              </a:ext>
            </a:extLst>
          </p:cNvPr>
          <p:cNvSpPr txBox="1"/>
          <p:nvPr/>
        </p:nvSpPr>
        <p:spPr>
          <a:xfrm>
            <a:off x="2631440" y="2105561"/>
            <a:ext cx="7193280" cy="1323439"/>
          </a:xfrm>
          <a:prstGeom prst="rect">
            <a:avLst/>
          </a:prstGeom>
          <a:noFill/>
        </p:spPr>
        <p:txBody>
          <a:bodyPr wrap="square" rtlCol="0">
            <a:spAutoFit/>
          </a:bodyPr>
          <a:lstStyle/>
          <a:p>
            <a:r>
              <a:rPr lang="fr-FR" sz="8000" b="1" dirty="0">
                <a:solidFill>
                  <a:schemeClr val="bg2">
                    <a:lumMod val="75000"/>
                  </a:schemeClr>
                </a:solidFill>
              </a:rPr>
              <a:t>L’écoute active</a:t>
            </a:r>
          </a:p>
        </p:txBody>
      </p:sp>
    </p:spTree>
    <p:extLst>
      <p:ext uri="{BB962C8B-B14F-4D97-AF65-F5344CB8AC3E}">
        <p14:creationId xmlns:p14="http://schemas.microsoft.com/office/powerpoint/2010/main" val="40782587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80CC5-9ADF-4D84-9F11-1FDF3DB89ACD}"/>
              </a:ext>
            </a:extLst>
          </p:cNvPr>
          <p:cNvSpPr>
            <a:spLocks noGrp="1"/>
          </p:cNvSpPr>
          <p:nvPr>
            <p:ph type="title"/>
          </p:nvPr>
        </p:nvSpPr>
        <p:spPr>
          <a:xfrm>
            <a:off x="913774" y="0"/>
            <a:ext cx="10364451" cy="159617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fr-FR" b="1" cap="none" dirty="0">
                <a:ln w="12700">
                  <a:solidFill>
                    <a:schemeClr val="tx2"/>
                  </a:solidFill>
                  <a:prstDash val="solid"/>
                </a:ln>
                <a:solidFill>
                  <a:schemeClr val="accent1">
                    <a:lumMod val="60000"/>
                    <a:lumOff val="40000"/>
                  </a:schemeClr>
                </a:solidFill>
                <a:effectLst>
                  <a:outerShdw dist="38100" dir="2640000" algn="bl" rotWithShape="0">
                    <a:schemeClr val="accent1"/>
                  </a:outerShdw>
                </a:effectLst>
              </a:rPr>
              <a:t>ECOUTE vs ECOUTE ACTIVE</a:t>
            </a:r>
          </a:p>
        </p:txBody>
      </p:sp>
      <p:sp>
        <p:nvSpPr>
          <p:cNvPr id="3" name="Rectangle 2">
            <a:extLst>
              <a:ext uri="{FF2B5EF4-FFF2-40B4-BE49-F238E27FC236}">
                <a16:creationId xmlns:a16="http://schemas.microsoft.com/office/drawing/2014/main" id="{2A8BB86F-CD45-4727-9BCC-28541479266B}"/>
              </a:ext>
            </a:extLst>
          </p:cNvPr>
          <p:cNvSpPr/>
          <p:nvPr/>
        </p:nvSpPr>
        <p:spPr>
          <a:xfrm>
            <a:off x="782319" y="1659285"/>
            <a:ext cx="10627360" cy="3539430"/>
          </a:xfrm>
          <a:prstGeom prst="rect">
            <a:avLst/>
          </a:prstGeom>
        </p:spPr>
        <p:txBody>
          <a:bodyPr wrap="square">
            <a:spAutoFit/>
          </a:bodyPr>
          <a:lstStyle/>
          <a:p>
            <a:pPr marL="342900" indent="-342900">
              <a:buFont typeface="Wingdings" panose="05000000000000000000" pitchFamily="2" charset="2"/>
              <a:buChar char="v"/>
            </a:pPr>
            <a:r>
              <a:rPr lang="fr-FR" sz="2800" dirty="0">
                <a:ln>
                  <a:solidFill>
                    <a:schemeClr val="tx2"/>
                  </a:solidFill>
                </a:ln>
                <a:solidFill>
                  <a:schemeClr val="accent1">
                    <a:lumMod val="60000"/>
                    <a:lumOff val="40000"/>
                  </a:schemeClr>
                </a:solidFill>
                <a:latin typeface="PT Sans"/>
              </a:rPr>
              <a:t>L'écoute consiste à recevoir un message et le comprendre. </a:t>
            </a:r>
          </a:p>
          <a:p>
            <a:pPr marL="342900" indent="-342900">
              <a:buFont typeface="Wingdings" panose="05000000000000000000" pitchFamily="2" charset="2"/>
              <a:buChar char="v"/>
            </a:pPr>
            <a:endParaRPr lang="fr-FR" sz="2800" dirty="0">
              <a:ln>
                <a:solidFill>
                  <a:schemeClr val="tx2"/>
                </a:solidFill>
              </a:ln>
              <a:solidFill>
                <a:schemeClr val="accent1">
                  <a:lumMod val="60000"/>
                  <a:lumOff val="40000"/>
                </a:schemeClr>
              </a:solidFill>
              <a:latin typeface="PT Sans"/>
            </a:endParaRPr>
          </a:p>
          <a:p>
            <a:pPr marL="342900" indent="-342900">
              <a:buFont typeface="Wingdings" panose="05000000000000000000" pitchFamily="2" charset="2"/>
              <a:buChar char="v"/>
            </a:pPr>
            <a:r>
              <a:rPr lang="fr-FR" sz="2800" dirty="0">
                <a:ln>
                  <a:solidFill>
                    <a:schemeClr val="tx2"/>
                  </a:solidFill>
                </a:ln>
                <a:solidFill>
                  <a:schemeClr val="accent1">
                    <a:lumMod val="60000"/>
                    <a:lumOff val="40000"/>
                  </a:schemeClr>
                </a:solidFill>
                <a:latin typeface="PT Sans"/>
              </a:rPr>
              <a:t>L'écoute devient active lorsque la personne qui la pratique </a:t>
            </a:r>
            <a:r>
              <a:rPr lang="fr-FR" sz="2800" b="1" dirty="0">
                <a:ln>
                  <a:solidFill>
                    <a:schemeClr val="tx2"/>
                  </a:solidFill>
                </a:ln>
                <a:solidFill>
                  <a:schemeClr val="accent1">
                    <a:lumMod val="60000"/>
                    <a:lumOff val="40000"/>
                  </a:schemeClr>
                </a:solidFill>
                <a:latin typeface="PT Sans"/>
              </a:rPr>
              <a:t>participe activement à la compréhension du message</a:t>
            </a:r>
            <a:r>
              <a:rPr lang="fr-FR" sz="2800" dirty="0">
                <a:ln>
                  <a:solidFill>
                    <a:schemeClr val="tx2"/>
                  </a:solidFill>
                </a:ln>
                <a:solidFill>
                  <a:schemeClr val="accent1">
                    <a:lumMod val="60000"/>
                    <a:lumOff val="40000"/>
                  </a:schemeClr>
                </a:solidFill>
                <a:latin typeface="PT Sans"/>
              </a:rPr>
              <a:t>. </a:t>
            </a:r>
          </a:p>
          <a:p>
            <a:pPr marL="342900" indent="-342900">
              <a:buFont typeface="Wingdings" panose="05000000000000000000" pitchFamily="2" charset="2"/>
              <a:buChar char="v"/>
            </a:pPr>
            <a:endParaRPr lang="fr-FR" sz="2800" dirty="0">
              <a:ln>
                <a:solidFill>
                  <a:schemeClr val="tx2"/>
                </a:solidFill>
              </a:ln>
              <a:solidFill>
                <a:schemeClr val="accent1">
                  <a:lumMod val="60000"/>
                  <a:lumOff val="40000"/>
                </a:schemeClr>
              </a:solidFill>
              <a:latin typeface="PT Sans"/>
            </a:endParaRPr>
          </a:p>
          <a:p>
            <a:pPr marL="342900" indent="-342900">
              <a:buFont typeface="Wingdings" panose="05000000000000000000" pitchFamily="2" charset="2"/>
              <a:buChar char="v"/>
            </a:pPr>
            <a:r>
              <a:rPr lang="fr-FR" sz="2800" dirty="0">
                <a:ln>
                  <a:solidFill>
                    <a:schemeClr val="tx2"/>
                  </a:solidFill>
                </a:ln>
                <a:solidFill>
                  <a:schemeClr val="accent1">
                    <a:lumMod val="60000"/>
                    <a:lumOff val="40000"/>
                  </a:schemeClr>
                </a:solidFill>
                <a:latin typeface="PT Sans"/>
              </a:rPr>
              <a:t>Elle démontre de l'intérêt et de la curiosité, demande des explications ; elle ne juge pas et elle n’interprète pas les paroles de son interlocuteur.</a:t>
            </a:r>
            <a:endParaRPr lang="fr-FR" sz="2800" dirty="0">
              <a:ln>
                <a:solidFill>
                  <a:schemeClr val="tx2"/>
                </a:solidFill>
              </a:ln>
              <a:solidFill>
                <a:schemeClr val="accent1">
                  <a:lumMod val="60000"/>
                  <a:lumOff val="40000"/>
                </a:schemeClr>
              </a:solidFill>
            </a:endParaRPr>
          </a:p>
        </p:txBody>
      </p:sp>
    </p:spTree>
    <p:extLst>
      <p:ext uri="{BB962C8B-B14F-4D97-AF65-F5344CB8AC3E}">
        <p14:creationId xmlns:p14="http://schemas.microsoft.com/office/powerpoint/2010/main" val="167947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6C8D2-2FD6-4C50-8C04-F28B9FEAE2D3}"/>
              </a:ext>
            </a:extLst>
          </p:cNvPr>
          <p:cNvSpPr>
            <a:spLocks noGrp="1"/>
          </p:cNvSpPr>
          <p:nvPr>
            <p:ph type="ctrTitle"/>
          </p:nvPr>
        </p:nvSpPr>
        <p:spPr>
          <a:xfrm>
            <a:off x="1751012" y="1300785"/>
            <a:ext cx="8689976" cy="1842465"/>
          </a:xfrm>
        </p:spPr>
        <p:txBody>
          <a:bodyPr>
            <a:normAutofit fontScale="90000"/>
          </a:bodyPr>
          <a:lstStyle/>
          <a:p>
            <a:r>
              <a:rPr lang="fr-FR" sz="13800" b="1" cap="none" dirty="0">
                <a:ln w="6600">
                  <a:solidFill>
                    <a:schemeClr val="accent2"/>
                  </a:solidFill>
                  <a:prstDash val="solid"/>
                </a:ln>
                <a:solidFill>
                  <a:srgbClr val="FFFFFF"/>
                </a:solidFill>
                <a:effectLst>
                  <a:outerShdw dist="38100" dir="2700000" algn="tl" rotWithShape="0">
                    <a:schemeClr val="accent2"/>
                  </a:outerShdw>
                </a:effectLst>
              </a:rPr>
              <a:t>L’empathie</a:t>
            </a:r>
          </a:p>
        </p:txBody>
      </p:sp>
      <p:sp>
        <p:nvSpPr>
          <p:cNvPr id="3" name="Sous-titre 2">
            <a:extLst>
              <a:ext uri="{FF2B5EF4-FFF2-40B4-BE49-F238E27FC236}">
                <a16:creationId xmlns:a16="http://schemas.microsoft.com/office/drawing/2014/main" id="{44B32ED3-A487-41A7-B092-9FCACF6E32F3}"/>
              </a:ext>
            </a:extLst>
          </p:cNvPr>
          <p:cNvSpPr>
            <a:spLocks noGrp="1"/>
          </p:cNvSpPr>
          <p:nvPr>
            <p:ph type="subTitle" idx="1"/>
          </p:nvPr>
        </p:nvSpPr>
        <p:spPr>
          <a:xfrm>
            <a:off x="2648932" y="3874927"/>
            <a:ext cx="8689976" cy="1371599"/>
          </a:xfrm>
        </p:spPr>
        <p:txBody>
          <a:bodyPr>
            <a:normAutofit/>
          </a:bodyPr>
          <a:lstStyle/>
          <a:p>
            <a:r>
              <a:rPr lang="fr-FR" sz="5400" b="1" dirty="0"/>
              <a:t>C’est quoi ?</a:t>
            </a:r>
          </a:p>
        </p:txBody>
      </p:sp>
    </p:spTree>
    <p:extLst>
      <p:ext uri="{BB962C8B-B14F-4D97-AF65-F5344CB8AC3E}">
        <p14:creationId xmlns:p14="http://schemas.microsoft.com/office/powerpoint/2010/main" val="1733916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C382A42-BAF0-464F-930B-420E6642A476}"/>
              </a:ext>
            </a:extLst>
          </p:cNvPr>
          <p:cNvSpPr>
            <a:spLocks noChangeArrowheads="1"/>
          </p:cNvSpPr>
          <p:nvPr/>
        </p:nvSpPr>
        <p:spPr bwMode="auto">
          <a:xfrm>
            <a:off x="239704" y="1178569"/>
            <a:ext cx="11493660" cy="4708957"/>
          </a:xfrm>
          <a:prstGeom prst="rect">
            <a:avLst/>
          </a:prstGeom>
          <a:noFill/>
          <a:ln>
            <a:noFill/>
          </a:ln>
          <a:effectLst/>
        </p:spPr>
        <p:txBody>
          <a:bodyPr vert="horz" wrap="squar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80B1BA"/>
                </a:solidFill>
                <a:effectLst/>
                <a:latin typeface="Arial" panose="020B0604020202020204" pitchFamily="34" charset="0"/>
                <a:cs typeface="Arial" panose="020B0604020202020204" pitchFamily="34" charset="0"/>
              </a:rPr>
              <a:t>C</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r>
              <a:rPr kumimoji="0" lang="fr-FR" altLang="fr-FR" sz="1000" b="0" i="0"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a:ln>
                  <a:noFill/>
                </a:ln>
                <a:solidFill>
                  <a:srgbClr val="7A7A7A"/>
                </a:solidFill>
                <a:effectLst/>
                <a:latin typeface="Arial" panose="020B0604020202020204" pitchFamily="34" charset="0"/>
                <a:cs typeface="Arial" panose="020B0604020202020204" pitchFamily="34" charset="0"/>
              </a:rPr>
              <a:t> </a:t>
            </a:r>
            <a:r>
              <a:rPr kumimoji="0" lang="fr-FR" altLang="fr-FR" sz="3600" b="0" i="1" u="none" strike="noStrike" cap="none" normalizeH="0" baseline="0" dirty="0">
                <a:ln>
                  <a:noFill/>
                </a:ln>
                <a:solidFill>
                  <a:srgbClr val="7A7A7A"/>
                </a:solidFill>
                <a:effectLst/>
                <a:latin typeface="Arial" panose="020B0604020202020204" pitchFamily="34" charset="0"/>
                <a:cs typeface="Arial" panose="020B0604020202020204" pitchFamily="34" charset="0"/>
              </a:rPr>
              <a:t>«</a:t>
            </a:r>
            <a:r>
              <a:rPr kumimoji="0" lang="fr-FR" altLang="fr-FR" sz="3600" b="0" i="1" u="none" strike="noStrike" cap="none" normalizeH="0" baseline="0" dirty="0">
                <a:ln>
                  <a:noFill/>
                </a:ln>
                <a:effectLst/>
                <a:latin typeface="Arial" panose="020B0604020202020204" pitchFamily="34" charset="0"/>
                <a:cs typeface="Arial" panose="020B0604020202020204" pitchFamily="34" charset="0"/>
              </a:rPr>
              <a:t> </a:t>
            </a:r>
            <a:r>
              <a:rPr kumimoji="0" lang="fr-FR" altLang="fr-FR" sz="3600" b="1" i="1" u="none" strike="noStrike" cap="none" normalizeH="0" baseline="0" dirty="0">
                <a:ln>
                  <a:noFill/>
                </a:ln>
                <a:solidFill>
                  <a:srgbClr val="0070C0"/>
                </a:solidFill>
                <a:effectLst/>
                <a:latin typeface="Arial" panose="020B0604020202020204" pitchFamily="34" charset="0"/>
                <a:cs typeface="Arial" panose="020B0604020202020204" pitchFamily="34" charset="0"/>
              </a:rPr>
              <a:t>L'empathie</a:t>
            </a:r>
            <a:r>
              <a:rPr kumimoji="0" lang="fr-FR" altLang="fr-FR" sz="3600" b="0" i="1" u="none" strike="noStrike" cap="none" normalizeH="0" baseline="0" dirty="0">
                <a:ln>
                  <a:noFill/>
                </a:ln>
                <a:solidFill>
                  <a:srgbClr val="0070C0"/>
                </a:solidFill>
                <a:effectLst/>
                <a:cs typeface="Arial" panose="020B0604020202020204" pitchFamily="34" charset="0"/>
              </a:rPr>
              <a:t> consiste à saisir avec autant d'exactitude</a:t>
            </a:r>
            <a:endParaRPr kumimoji="0" lang="fr-FR" altLang="fr-FR" sz="3200" b="0" i="0" u="none" strike="noStrike" cap="none" normalizeH="0" baseline="0" dirty="0">
              <a:ln>
                <a:noFill/>
              </a:ln>
              <a:solidFill>
                <a:srgbClr val="0070C0"/>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600" b="0" i="1" u="none" strike="noStrike" cap="none" normalizeH="0" baseline="0" dirty="0">
                <a:ln>
                  <a:noFill/>
                </a:ln>
                <a:solidFill>
                  <a:srgbClr val="0070C0"/>
                </a:solidFill>
                <a:effectLst/>
                <a:cs typeface="Arial" panose="020B0604020202020204" pitchFamily="34" charset="0"/>
              </a:rPr>
              <a:t>  que possible, les références internes et les</a:t>
            </a:r>
            <a:endParaRPr kumimoji="0" lang="fr-FR" altLang="fr-FR" sz="3200" b="0" i="0" u="none" strike="noStrike" cap="none" normalizeH="0" baseline="0" dirty="0">
              <a:ln>
                <a:noFill/>
              </a:ln>
              <a:solidFill>
                <a:srgbClr val="0070C0"/>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600" b="0" i="1" u="none" strike="noStrike" cap="none" normalizeH="0" baseline="0" dirty="0">
                <a:ln>
                  <a:noFill/>
                </a:ln>
                <a:solidFill>
                  <a:srgbClr val="0070C0"/>
                </a:solidFill>
                <a:effectLst/>
                <a:cs typeface="Arial" panose="020B0604020202020204" pitchFamily="34" charset="0"/>
              </a:rPr>
              <a:t>  composantes émotionnelles d'une autre personne et à</a:t>
            </a:r>
            <a:endParaRPr kumimoji="0" lang="fr-FR" altLang="fr-FR" sz="3200" b="0" i="0" u="none" strike="noStrike" cap="none" normalizeH="0" baseline="0" dirty="0">
              <a:ln>
                <a:noFill/>
              </a:ln>
              <a:solidFill>
                <a:srgbClr val="0070C0"/>
              </a:solidFill>
              <a:effectLst/>
            </a:endParaRPr>
          </a:p>
          <a:p>
            <a:pPr defTabSz="914400"/>
            <a:r>
              <a:rPr kumimoji="0" lang="fr-FR" altLang="fr-FR" sz="3600" b="0" i="1" u="none" strike="noStrike" cap="none" normalizeH="0" baseline="0" dirty="0">
                <a:ln>
                  <a:noFill/>
                </a:ln>
                <a:solidFill>
                  <a:srgbClr val="0070C0"/>
                </a:solidFill>
                <a:effectLst/>
                <a:latin typeface="Arial" panose="020B0604020202020204" pitchFamily="34" charset="0"/>
                <a:cs typeface="Arial" panose="020B0604020202020204" pitchFamily="34" charset="0"/>
              </a:rPr>
              <a:t>  les comprendre comme si l'on était cette autre  </a:t>
            </a:r>
          </a:p>
          <a:p>
            <a:pPr defTabSz="914400"/>
            <a:r>
              <a:rPr kumimoji="0" lang="fr-FR" altLang="fr-FR" sz="3600" b="0" i="1" u="none" strike="noStrike" cap="none" normalizeH="0" baseline="0" dirty="0">
                <a:ln>
                  <a:noFill/>
                </a:ln>
                <a:solidFill>
                  <a:srgbClr val="0070C0"/>
                </a:solidFill>
                <a:effectLst/>
                <a:latin typeface="Arial" panose="020B0604020202020204" pitchFamily="34" charset="0"/>
                <a:cs typeface="Arial" panose="020B0604020202020204" pitchFamily="34" charset="0"/>
              </a:rPr>
              <a:t>  personne »</a:t>
            </a:r>
            <a:r>
              <a:rPr lang="fr-FR" altLang="fr-FR" dirty="0">
                <a:solidFill>
                  <a:srgbClr val="0070C0"/>
                </a:solidFill>
                <a:cs typeface="Arial" panose="020B0604020202020204" pitchFamily="34" charset="0"/>
              </a:rPr>
              <a:t>                      </a:t>
            </a:r>
          </a:p>
          <a:p>
            <a:pPr defTabSz="914400"/>
            <a:r>
              <a:rPr lang="fr-FR" altLang="fr-FR" dirty="0">
                <a:solidFill>
                  <a:srgbClr val="7A7A7A"/>
                </a:solidFill>
                <a:cs typeface="Arial" panose="020B0604020202020204" pitchFamily="34" charset="0"/>
              </a:rPr>
              <a:t>                                                                                         </a:t>
            </a:r>
          </a:p>
          <a:p>
            <a:pPr defTabSz="914400"/>
            <a:endParaRPr lang="fr-FR" altLang="fr-FR" dirty="0">
              <a:solidFill>
                <a:srgbClr val="7A7A7A"/>
              </a:solidFill>
              <a:cs typeface="Arial" panose="020B0604020202020204" pitchFamily="34" charset="0"/>
            </a:endParaRPr>
          </a:p>
          <a:p>
            <a:pPr defTabSz="914400"/>
            <a:r>
              <a:rPr lang="fr-FR" altLang="fr-FR" dirty="0">
                <a:solidFill>
                  <a:srgbClr val="7A7A7A"/>
                </a:solidFill>
                <a:cs typeface="Arial" panose="020B0604020202020204" pitchFamily="34" charset="0"/>
              </a:rPr>
              <a:t>                                                                                  </a:t>
            </a:r>
            <a:r>
              <a:rPr lang="fr-FR" altLang="fr-FR" dirty="0">
                <a:solidFill>
                  <a:schemeClr val="tx2"/>
                </a:solidFill>
                <a:cs typeface="Arial" panose="020B0604020202020204" pitchFamily="34" charset="0"/>
              </a:rPr>
              <a:t>Selon Carl Rogers (Psychologue américain  1902-1987)</a:t>
            </a:r>
            <a:endParaRPr lang="fr-FR" altLang="fr-FR" sz="1600" dirty="0">
              <a:solidFill>
                <a:schemeClr val="tx2"/>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50367671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27848" y="6237313"/>
            <a:ext cx="5688632" cy="646331"/>
          </a:xfrm>
          <a:prstGeom prst="rect">
            <a:avLst/>
          </a:prstGeom>
          <a:noFill/>
        </p:spPr>
        <p:txBody>
          <a:bodyPr wrap="square" rtlCol="0">
            <a:spAutoFit/>
          </a:bodyPr>
          <a:lstStyle/>
          <a:p>
            <a:r>
              <a:rPr lang="fr-FR" sz="3600" dirty="0"/>
              <a:t>La rétroaction   </a:t>
            </a:r>
            <a:r>
              <a:rPr lang="fr-FR" sz="1600" dirty="0"/>
              <a:t>retour d’information</a:t>
            </a:r>
          </a:p>
        </p:txBody>
      </p:sp>
      <p:sp>
        <p:nvSpPr>
          <p:cNvPr id="26626" name="AutoShape 2" descr="Résultat de recherche d'images pour &quot;différence entre la reformulation et le feed back&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28" name="Picture 4" descr="Afficher l'image d'origine"/>
          <p:cNvPicPr>
            <a:picLocks noChangeAspect="1" noChangeArrowheads="1"/>
          </p:cNvPicPr>
          <p:nvPr/>
        </p:nvPicPr>
        <p:blipFill>
          <a:blip r:embed="rId2" cstate="print"/>
          <a:srcRect/>
          <a:stretch>
            <a:fillRect/>
          </a:stretch>
        </p:blipFill>
        <p:spPr bwMode="auto">
          <a:xfrm>
            <a:off x="2602664" y="836713"/>
            <a:ext cx="6589680" cy="5163051"/>
          </a:xfrm>
          <a:prstGeom prst="rect">
            <a:avLst/>
          </a:prstGeom>
          <a:noFill/>
        </p:spPr>
      </p:pic>
    </p:spTree>
    <p:extLst>
      <p:ext uri="{BB962C8B-B14F-4D97-AF65-F5344CB8AC3E}">
        <p14:creationId xmlns:p14="http://schemas.microsoft.com/office/powerpoint/2010/main" val="408189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639616" y="1855904"/>
            <a:ext cx="712879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fr-FR" sz="8800" b="1" dirty="0">
                <a:ln w="12700">
                  <a:solidFill>
                    <a:schemeClr val="accent1"/>
                  </a:solidFill>
                  <a:prstDash val="solid"/>
                </a:ln>
                <a:solidFill>
                  <a:schemeClr val="accent1"/>
                </a:solidFill>
                <a:effectLst>
                  <a:outerShdw blurRad="41275" dist="20320" dir="1800000" algn="tl" rotWithShape="0">
                    <a:srgbClr val="000000">
                      <a:alpha val="40000"/>
                    </a:srgbClr>
                  </a:outerShdw>
                </a:effectLst>
                <a:latin typeface="Calibri" pitchFamily="34" charset="0"/>
                <a:ea typeface="Calibri" pitchFamily="34" charset="0"/>
                <a:cs typeface="ArialBlack"/>
              </a:rPr>
              <a:t>REFORMULER</a:t>
            </a:r>
            <a:endParaRPr lang="fr-FR" sz="8000" b="1" dirty="0">
              <a:ln w="12700">
                <a:solidFill>
                  <a:schemeClr val="accent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ZoneTexte 3">
            <a:extLst>
              <a:ext uri="{FF2B5EF4-FFF2-40B4-BE49-F238E27FC236}">
                <a16:creationId xmlns:a16="http://schemas.microsoft.com/office/drawing/2014/main" id="{C3CF5B01-4FD4-4F44-889A-9C0C0CE6E470}"/>
              </a:ext>
            </a:extLst>
          </p:cNvPr>
          <p:cNvSpPr txBox="1"/>
          <p:nvPr/>
        </p:nvSpPr>
        <p:spPr>
          <a:xfrm>
            <a:off x="2905125" y="4196834"/>
            <a:ext cx="6096000" cy="646331"/>
          </a:xfrm>
          <a:prstGeom prst="rect">
            <a:avLst/>
          </a:prstGeom>
          <a:noFill/>
        </p:spPr>
        <p:txBody>
          <a:bodyPr wrap="square">
            <a:spAutoFit/>
          </a:bodyPr>
          <a:lstStyle/>
          <a:p>
            <a:r>
              <a:rPr lang="fr-FR" dirty="0">
                <a:hlinkClick r:id="rId2"/>
              </a:rPr>
              <a:t>Vidéo : https://www.youtube.com/watch?v=snIpQ4VZkKg</a:t>
            </a:r>
            <a:r>
              <a:rPr lang="fr-FR" dirty="0"/>
              <a:t>    3’</a:t>
            </a:r>
          </a:p>
          <a:p>
            <a:endParaRPr lang="fr-FR" dirty="0"/>
          </a:p>
        </p:txBody>
      </p:sp>
    </p:spTree>
    <p:extLst>
      <p:ext uri="{BB962C8B-B14F-4D97-AF65-F5344CB8AC3E}">
        <p14:creationId xmlns:p14="http://schemas.microsoft.com/office/powerpoint/2010/main" val="419871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2427" y="1124743"/>
            <a:ext cx="8229600" cy="4824536"/>
          </a:xfrm>
        </p:spPr>
        <p:txBody>
          <a:bodyPr>
            <a:normAutofit fontScale="90000"/>
          </a:bodyPr>
          <a:lstStyle/>
          <a:p>
            <a:pPr algn="l"/>
            <a:br>
              <a:rPr lang="fr-FR" cap="none" dirty="0">
                <a:ln w="0"/>
                <a:solidFill>
                  <a:schemeClr val="accent1"/>
                </a:solidFill>
                <a:effectLst>
                  <a:outerShdw blurRad="38100" dist="25400" dir="5400000" algn="ctr" rotWithShape="0">
                    <a:srgbClr val="6E747A">
                      <a:alpha val="43000"/>
                    </a:srgbClr>
                  </a:outerShdw>
                </a:effectLst>
              </a:rPr>
            </a:br>
            <a:br>
              <a:rPr lang="fr-FR" cap="none" dirty="0">
                <a:ln w="0"/>
                <a:solidFill>
                  <a:schemeClr val="accent1"/>
                </a:solidFill>
                <a:effectLst>
                  <a:outerShdw blurRad="38100" dist="25400" dir="5400000" algn="ctr" rotWithShape="0">
                    <a:srgbClr val="6E747A">
                      <a:alpha val="43000"/>
                    </a:srgbClr>
                  </a:outerShdw>
                </a:effectLst>
              </a:rPr>
            </a:br>
            <a:r>
              <a:rPr lang="fr-FR" sz="5300" cap="none" dirty="0">
                <a:ln w="0"/>
                <a:solidFill>
                  <a:schemeClr val="accent1"/>
                </a:solidFill>
                <a:effectLst>
                  <a:outerShdw blurRad="38100" dist="25400" dir="5400000" algn="ctr" rotWithShape="0">
                    <a:srgbClr val="6E747A">
                      <a:alpha val="43000"/>
                    </a:srgbClr>
                  </a:outerShdw>
                </a:effectLst>
              </a:rPr>
              <a:t>. Vous voulez dire que…</a:t>
            </a:r>
            <a:br>
              <a:rPr lang="fr-FR" sz="5300" cap="none" dirty="0">
                <a:ln w="0"/>
                <a:solidFill>
                  <a:schemeClr val="accent1"/>
                </a:solidFill>
                <a:effectLst>
                  <a:outerShdw blurRad="38100" dist="25400" dir="5400000" algn="ctr" rotWithShape="0">
                    <a:srgbClr val="6E747A">
                      <a:alpha val="43000"/>
                    </a:srgbClr>
                  </a:outerShdw>
                </a:effectLst>
              </a:rPr>
            </a:br>
            <a:r>
              <a:rPr lang="fr-FR" sz="5300" cap="none" dirty="0">
                <a:ln w="0"/>
                <a:solidFill>
                  <a:schemeClr val="accent1"/>
                </a:solidFill>
                <a:effectLst>
                  <a:outerShdw blurRad="38100" dist="25400" dir="5400000" algn="ctr" rotWithShape="0">
                    <a:srgbClr val="6E747A">
                      <a:alpha val="43000"/>
                    </a:srgbClr>
                  </a:outerShdw>
                </a:effectLst>
              </a:rPr>
              <a:t>· Vous pensez que…</a:t>
            </a:r>
            <a:br>
              <a:rPr lang="fr-FR" sz="5300" cap="none" dirty="0">
                <a:ln w="0"/>
                <a:solidFill>
                  <a:schemeClr val="accent1"/>
                </a:solidFill>
                <a:effectLst>
                  <a:outerShdw blurRad="38100" dist="25400" dir="5400000" algn="ctr" rotWithShape="0">
                    <a:srgbClr val="6E747A">
                      <a:alpha val="43000"/>
                    </a:srgbClr>
                  </a:outerShdw>
                </a:effectLst>
              </a:rPr>
            </a:br>
            <a:r>
              <a:rPr lang="fr-FR" sz="5300" cap="none" dirty="0">
                <a:ln w="0"/>
                <a:solidFill>
                  <a:schemeClr val="accent1"/>
                </a:solidFill>
                <a:effectLst>
                  <a:outerShdw blurRad="38100" dist="25400" dir="5400000" algn="ctr" rotWithShape="0">
                    <a:srgbClr val="6E747A">
                      <a:alpha val="43000"/>
                    </a:srgbClr>
                  </a:outerShdw>
                </a:effectLst>
              </a:rPr>
              <a:t>· Selon vous…</a:t>
            </a:r>
            <a:br>
              <a:rPr lang="fr-FR" sz="5300" cap="none" dirty="0">
                <a:ln w="0"/>
                <a:solidFill>
                  <a:schemeClr val="accent1"/>
                </a:solidFill>
                <a:effectLst>
                  <a:outerShdw blurRad="38100" dist="25400" dir="5400000" algn="ctr" rotWithShape="0">
                    <a:srgbClr val="6E747A">
                      <a:alpha val="43000"/>
                    </a:srgbClr>
                  </a:outerShdw>
                </a:effectLst>
              </a:rPr>
            </a:br>
            <a:r>
              <a:rPr lang="fr-FR" sz="5300" cap="none" dirty="0">
                <a:ln w="0"/>
                <a:solidFill>
                  <a:schemeClr val="accent1"/>
                </a:solidFill>
                <a:effectLst>
                  <a:outerShdw blurRad="38100" dist="25400" dir="5400000" algn="ctr" rotWithShape="0">
                    <a:srgbClr val="6E747A">
                      <a:alpha val="43000"/>
                    </a:srgbClr>
                  </a:outerShdw>
                </a:effectLst>
              </a:rPr>
              <a:t>· D’après vous…</a:t>
            </a:r>
            <a:br>
              <a:rPr lang="fr-FR" sz="5300" cap="none" dirty="0">
                <a:ln w="0"/>
                <a:solidFill>
                  <a:schemeClr val="accent1"/>
                </a:solidFill>
                <a:effectLst>
                  <a:outerShdw blurRad="38100" dist="25400" dir="5400000" algn="ctr" rotWithShape="0">
                    <a:srgbClr val="6E747A">
                      <a:alpha val="43000"/>
                    </a:srgbClr>
                  </a:outerShdw>
                </a:effectLst>
              </a:rPr>
            </a:br>
            <a:r>
              <a:rPr lang="fr-FR" sz="5300" cap="none" dirty="0">
                <a:ln w="0"/>
                <a:solidFill>
                  <a:schemeClr val="accent1"/>
                </a:solidFill>
                <a:effectLst>
                  <a:outerShdw blurRad="38100" dist="25400" dir="5400000" algn="ctr" rotWithShape="0">
                    <a:srgbClr val="6E747A">
                      <a:alpha val="43000"/>
                    </a:srgbClr>
                  </a:outerShdw>
                </a:effectLst>
              </a:rPr>
              <a:t>· Si j’ai bien compris, vous dites que…</a:t>
            </a:r>
            <a:br>
              <a:rPr lang="fr-FR" sz="5300" cap="none" dirty="0">
                <a:ln w="0"/>
                <a:solidFill>
                  <a:schemeClr val="accent1"/>
                </a:solidFill>
                <a:effectLst>
                  <a:outerShdw blurRad="38100" dist="25400" dir="5400000" algn="ctr" rotWithShape="0">
                    <a:srgbClr val="6E747A">
                      <a:alpha val="43000"/>
                    </a:srgbClr>
                  </a:outerShdw>
                </a:effectLst>
              </a:rPr>
            </a:br>
            <a:endParaRPr lang="fr-FR" cap="none" dirty="0">
              <a:ln w="0"/>
              <a:solidFill>
                <a:schemeClr val="accent1"/>
              </a:solidFill>
              <a:effectLst>
                <a:outerShdw blurRad="38100" dist="25400" dir="5400000" algn="ctr" rotWithShape="0">
                  <a:srgbClr val="6E747A">
                    <a:alpha val="43000"/>
                  </a:srgbClr>
                </a:outerShdw>
              </a:effectLst>
            </a:endParaRPr>
          </a:p>
        </p:txBody>
      </p:sp>
      <p:sp>
        <p:nvSpPr>
          <p:cNvPr id="6" name="ZoneTexte 5"/>
          <p:cNvSpPr txBox="1"/>
          <p:nvPr/>
        </p:nvSpPr>
        <p:spPr>
          <a:xfrm>
            <a:off x="1789609" y="355302"/>
            <a:ext cx="5724128" cy="769441"/>
          </a:xfrm>
          <a:prstGeom prst="rect">
            <a:avLst/>
          </a:prstGeom>
          <a:noFill/>
        </p:spPr>
        <p:txBody>
          <a:bodyPr wrap="square" rtlCol="0">
            <a:spAutoFit/>
          </a:bodyPr>
          <a:lstStyle/>
          <a:p>
            <a:pPr algn="r"/>
            <a:r>
              <a:rPr lang="fr-FR" sz="4400" dirty="0">
                <a:ln w="0"/>
                <a:solidFill>
                  <a:schemeClr val="accent1"/>
                </a:solidFill>
                <a:effectLst>
                  <a:outerShdw blurRad="38100" dist="25400" dir="5400000" algn="ctr" rotWithShape="0">
                    <a:srgbClr val="6E747A">
                      <a:alpha val="43000"/>
                    </a:srgbClr>
                  </a:outerShdw>
                </a:effectLst>
              </a:rPr>
              <a:t>Comment  ??</a:t>
            </a:r>
          </a:p>
        </p:txBody>
      </p:sp>
      <p:pic>
        <p:nvPicPr>
          <p:cNvPr id="7" name="Picture 2"/>
          <p:cNvPicPr>
            <a:picLocks noChangeAspect="1" noChangeArrowheads="1"/>
          </p:cNvPicPr>
          <p:nvPr/>
        </p:nvPicPr>
        <p:blipFill>
          <a:blip r:embed="rId2" cstate="print"/>
          <a:srcRect/>
          <a:stretch>
            <a:fillRect/>
          </a:stretch>
        </p:blipFill>
        <p:spPr bwMode="auto">
          <a:xfrm>
            <a:off x="9517832" y="2155355"/>
            <a:ext cx="2160240" cy="3511775"/>
          </a:xfrm>
          <a:prstGeom prst="rect">
            <a:avLst/>
          </a:prstGeom>
          <a:noFill/>
          <a:ln w="9525">
            <a:noFill/>
            <a:miter lim="800000"/>
            <a:headEnd/>
            <a:tailEnd/>
          </a:ln>
        </p:spPr>
      </p:pic>
    </p:spTree>
    <p:extLst>
      <p:ext uri="{BB962C8B-B14F-4D97-AF65-F5344CB8AC3E}">
        <p14:creationId xmlns:p14="http://schemas.microsoft.com/office/powerpoint/2010/main" val="373125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504825" y="1291239"/>
            <a:ext cx="4800600" cy="4275521"/>
          </a:xfrm>
        </p:spPr>
        <p:txBody>
          <a:bodyPr>
            <a:normAutofit fontScale="55000" lnSpcReduction="20000"/>
          </a:bodyPr>
          <a:lstStyle/>
          <a:p>
            <a:pPr marL="0" indent="0" algn="ctr">
              <a:buNone/>
            </a:pPr>
            <a:r>
              <a:rPr lang="fr-FR" sz="3500" b="1" cap="none" dirty="0">
                <a:ln w="0"/>
                <a:solidFill>
                  <a:schemeClr val="accent1"/>
                </a:solidFill>
                <a:effectLst>
                  <a:outerShdw blurRad="38100" dist="25400" dir="5400000" algn="ctr" rotWithShape="0">
                    <a:srgbClr val="6E747A">
                      <a:alpha val="43000"/>
                    </a:srgbClr>
                  </a:outerShdw>
                </a:effectLst>
              </a:rPr>
              <a:t>POUR L’ EMETTEUR</a:t>
            </a:r>
          </a:p>
          <a:p>
            <a:endParaRPr lang="fr-FR" sz="1100" cap="none" dirty="0">
              <a:ln w="0"/>
              <a:solidFill>
                <a:schemeClr val="accent1"/>
              </a:solidFill>
              <a:effectLst>
                <a:outerShdw blurRad="38100" dist="25400" dir="5400000" algn="ctr" rotWithShape="0">
                  <a:srgbClr val="6E747A">
                    <a:alpha val="43000"/>
                  </a:srgbClr>
                </a:outerShdw>
              </a:effectLst>
            </a:endParaRP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percevoir qu’on est à son écoute,</a:t>
            </a: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vérifier qu’il a été compris,</a:t>
            </a: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calmer son éventuelle colère,</a:t>
            </a: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se sentir en confiance,</a:t>
            </a: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s’apercevoir qu’il s’est mal exprimé,</a:t>
            </a:r>
          </a:p>
          <a:p>
            <a:pPr>
              <a:buFont typeface="Wingdings" panose="05000000000000000000" pitchFamily="2" charset="2"/>
              <a:buChar char="Ø"/>
            </a:pPr>
            <a:r>
              <a:rPr lang="fr-FR" sz="4200" cap="none" dirty="0">
                <a:ln w="0"/>
                <a:solidFill>
                  <a:schemeClr val="accent1"/>
                </a:solidFill>
                <a:effectLst>
                  <a:outerShdw blurRad="38100" dist="25400" dir="5400000" algn="ctr" rotWithShape="0">
                    <a:srgbClr val="6E747A">
                      <a:alpha val="43000"/>
                    </a:srgbClr>
                  </a:outerShdw>
                </a:effectLst>
              </a:rPr>
              <a:t> de donner plus d’information,</a:t>
            </a:r>
          </a:p>
          <a:p>
            <a:endParaRPr lang="fr-FR" sz="1050" cap="none" dirty="0">
              <a:ln w="0"/>
              <a:solidFill>
                <a:schemeClr val="accent1"/>
              </a:solidFill>
              <a:effectLst>
                <a:outerShdw blurRad="38100" dist="25400" dir="5400000" algn="ctr" rotWithShape="0">
                  <a:srgbClr val="6E747A">
                    <a:alpha val="43000"/>
                  </a:srgbClr>
                </a:outerShdw>
              </a:effectLst>
            </a:endParaRPr>
          </a:p>
        </p:txBody>
      </p:sp>
      <p:sp>
        <p:nvSpPr>
          <p:cNvPr id="5" name="Espace réservé du contenu 4"/>
          <p:cNvSpPr>
            <a:spLocks noGrp="1"/>
          </p:cNvSpPr>
          <p:nvPr>
            <p:ph sz="half" idx="2"/>
          </p:nvPr>
        </p:nvSpPr>
        <p:spPr>
          <a:xfrm>
            <a:off x="6286500" y="842535"/>
            <a:ext cx="5143500" cy="6015465"/>
          </a:xfrm>
        </p:spPr>
        <p:txBody>
          <a:bodyPr>
            <a:normAutofit fontScale="55000" lnSpcReduction="20000"/>
          </a:bodyPr>
          <a:lstStyle/>
          <a:p>
            <a:pPr marL="0" indent="0" algn="ctr">
              <a:buNone/>
            </a:pPr>
            <a:r>
              <a:rPr lang="fr-FR" sz="3800" b="1" cap="none" dirty="0">
                <a:ln w="0"/>
                <a:solidFill>
                  <a:schemeClr val="accent1"/>
                </a:solidFill>
                <a:effectLst>
                  <a:outerShdw blurRad="38100" dist="25400" dir="5400000" algn="ctr" rotWithShape="0">
                    <a:srgbClr val="6E747A">
                      <a:alpha val="43000"/>
                    </a:srgbClr>
                  </a:outerShdw>
                </a:effectLst>
              </a:rPr>
              <a:t>POUR  LE RECEPTEUR</a:t>
            </a:r>
          </a:p>
          <a:p>
            <a:endParaRPr lang="fr-FR" sz="1000" cap="none" dirty="0">
              <a:ln w="0"/>
              <a:solidFill>
                <a:schemeClr val="accent1"/>
              </a:solidFill>
              <a:effectLst>
                <a:outerShdw blurRad="38100" dist="25400" dir="5400000" algn="ctr" rotWithShape="0">
                  <a:srgbClr val="6E747A">
                    <a:alpha val="43000"/>
                  </a:srgbClr>
                </a:outerShdw>
              </a:effectLst>
            </a:endParaRP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comprendre l’autre,</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savoir si son message a été reçu et compris,</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faire le tri dans ses idées avant d’argumenter,</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gagner du temps,</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gérer son stress et son agressivité,</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faire comprendre poliment à l’autre qu’on n’a pas compris ce qu’il dit,</a:t>
            </a:r>
          </a:p>
          <a:p>
            <a:pPr>
              <a:buFont typeface="Wingdings" panose="05000000000000000000" pitchFamily="2" charset="2"/>
              <a:buChar char="Ø"/>
            </a:pPr>
            <a:r>
              <a:rPr lang="fr-FR" sz="4400" cap="none" dirty="0">
                <a:ln w="0"/>
                <a:solidFill>
                  <a:schemeClr val="accent1"/>
                </a:solidFill>
                <a:effectLst>
                  <a:outerShdw blurRad="38100" dist="25400" dir="5400000" algn="ctr" rotWithShape="0">
                    <a:srgbClr val="6E747A">
                      <a:alpha val="43000"/>
                    </a:srgbClr>
                  </a:outerShdw>
                </a:effectLst>
              </a:rPr>
              <a:t> de mémoriser</a:t>
            </a:r>
          </a:p>
          <a:p>
            <a:endParaRPr lang="fr-FR" sz="600" cap="none" dirty="0">
              <a:ln w="0"/>
              <a:solidFill>
                <a:schemeClr val="accent1"/>
              </a:solidFill>
              <a:effectLst>
                <a:outerShdw blurRad="38100" dist="25400" dir="5400000" algn="ctr" rotWithShape="0">
                  <a:srgbClr val="6E747A">
                    <a:alpha val="43000"/>
                  </a:srgbClr>
                </a:outerShdw>
              </a:effectLst>
            </a:endParaRPr>
          </a:p>
          <a:p>
            <a:endParaRPr lang="fr-FR" sz="600" cap="none" dirty="0">
              <a:ln w="0"/>
              <a:solidFill>
                <a:schemeClr val="accent1"/>
              </a:solidFill>
              <a:effectLst>
                <a:outerShdw blurRad="38100" dist="25400" dir="5400000" algn="ctr" rotWithShape="0">
                  <a:srgbClr val="6E747A">
                    <a:alpha val="43000"/>
                  </a:srgbClr>
                </a:outerShdw>
              </a:effectLst>
            </a:endParaRPr>
          </a:p>
        </p:txBody>
      </p:sp>
      <p:sp>
        <p:nvSpPr>
          <p:cNvPr id="6" name="ZoneTexte 5"/>
          <p:cNvSpPr txBox="1"/>
          <p:nvPr/>
        </p:nvSpPr>
        <p:spPr>
          <a:xfrm>
            <a:off x="1700312" y="48854"/>
            <a:ext cx="7040110" cy="769441"/>
          </a:xfrm>
          <a:prstGeom prst="rect">
            <a:avLst/>
          </a:prstGeom>
          <a:noFill/>
        </p:spPr>
        <p:txBody>
          <a:bodyPr wrap="square" rtlCol="0">
            <a:spAutoFit/>
          </a:bodyPr>
          <a:lstStyle/>
          <a:p>
            <a:pPr algn="ctr"/>
            <a:r>
              <a:rPr lang="fr-FR" sz="4400" dirty="0">
                <a:ln w="0"/>
                <a:solidFill>
                  <a:schemeClr val="accent1"/>
                </a:solidFill>
                <a:effectLst>
                  <a:outerShdw blurRad="38100" dist="25400" dir="5400000" algn="ctr" rotWithShape="0">
                    <a:srgbClr val="6E747A">
                      <a:alpha val="43000"/>
                    </a:srgbClr>
                  </a:outerShdw>
                </a:effectLst>
              </a:rPr>
              <a:t>Les avantages de reformuler</a:t>
            </a:r>
          </a:p>
        </p:txBody>
      </p:sp>
    </p:spTree>
    <p:extLst>
      <p:ext uri="{BB962C8B-B14F-4D97-AF65-F5344CB8AC3E}">
        <p14:creationId xmlns:p14="http://schemas.microsoft.com/office/powerpoint/2010/main" val="2709481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ketchnote : Le guide essentiel pour donner &amp; recevoir des feedbacks  efficaces | BLOCULUS">
            <a:extLst>
              <a:ext uri="{FF2B5EF4-FFF2-40B4-BE49-F238E27FC236}">
                <a16:creationId xmlns:a16="http://schemas.microsoft.com/office/drawing/2014/main" id="{643C1C7B-3ADD-4D9E-810F-FD8555AEB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596" y="514350"/>
            <a:ext cx="9634754" cy="583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7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mp;#39;importance du non-verbal - FormaSuisse">
            <a:extLst>
              <a:ext uri="{FF2B5EF4-FFF2-40B4-BE49-F238E27FC236}">
                <a16:creationId xmlns:a16="http://schemas.microsoft.com/office/drawing/2014/main" id="{1553287C-FBDC-4A9B-8E2F-83CF7B1C8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0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e International De Personnes Vecteurs libres de droits et plus  d&amp;#39;images vectorielles de Langue - iStock">
            <a:extLst>
              <a:ext uri="{FF2B5EF4-FFF2-40B4-BE49-F238E27FC236}">
                <a16:creationId xmlns:a16="http://schemas.microsoft.com/office/drawing/2014/main" id="{37F6638F-2319-4B5F-BA8C-8A4868DDC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750960"/>
            <a:ext cx="9332630" cy="506881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8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B7B45EC-4672-4570-86D9-A839135F5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466725"/>
            <a:ext cx="7058025" cy="564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5900" y="1536174"/>
            <a:ext cx="8633792" cy="3785652"/>
          </a:xfrm>
          <a:prstGeom prst="rect">
            <a:avLst/>
          </a:prstGeom>
          <a:noFill/>
        </p:spPr>
        <p:txBody>
          <a:bodyPr wrap="square" rtlCol="0">
            <a:spAutoFit/>
          </a:bodyPr>
          <a:lstStyle/>
          <a:p>
            <a:pPr algn="just"/>
            <a:r>
              <a:rPr lang="fr-FR" sz="6000" dirty="0">
                <a:ln w="0"/>
                <a:solidFill>
                  <a:schemeClr val="accent1"/>
                </a:solidFill>
                <a:effectLst>
                  <a:outerShdw blurRad="38100" dist="25400" dir="5400000" algn="ctr" rotWithShape="0">
                    <a:srgbClr val="6E747A">
                      <a:alpha val="43000"/>
                    </a:srgbClr>
                  </a:outerShdw>
                </a:effectLst>
              </a:rPr>
              <a:t>De l’émetteur au récepteur il se peut qu’il ai des difficultés à communiquer en effet entre……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a:blip r:embed="rId2" cstate="print"/>
          <a:srcRect/>
          <a:stretch>
            <a:fillRect/>
          </a:stretch>
        </p:blipFill>
        <p:spPr bwMode="auto">
          <a:xfrm>
            <a:off x="0" y="20320"/>
            <a:ext cx="12192000" cy="69345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cap="none" dirty="0">
                <a:ln w="0"/>
                <a:solidFill>
                  <a:schemeClr val="accent1"/>
                </a:solidFill>
                <a:effectLst>
                  <a:outerShdw blurRad="38100" dist="25400" dir="5400000" algn="ctr" rotWithShape="0">
                    <a:srgbClr val="6E747A">
                      <a:alpha val="43000"/>
                    </a:srgbClr>
                  </a:outerShdw>
                </a:effectLst>
              </a:rPr>
              <a:t>Donc depuis notre esprit et celui de notre interlocuteur</a:t>
            </a:r>
          </a:p>
        </p:txBody>
      </p:sp>
      <p:sp>
        <p:nvSpPr>
          <p:cNvPr id="3" name="ZoneTexte 2"/>
          <p:cNvSpPr txBox="1"/>
          <p:nvPr/>
        </p:nvSpPr>
        <p:spPr>
          <a:xfrm>
            <a:off x="1400175" y="2127047"/>
            <a:ext cx="8549876" cy="3139321"/>
          </a:xfrm>
          <a:prstGeom prst="rect">
            <a:avLst/>
          </a:prstGeom>
          <a:noFill/>
        </p:spPr>
        <p:txBody>
          <a:bodyPr wrap="square" rtlCol="0">
            <a:spAutoFit/>
          </a:bodyPr>
          <a:lstStyle/>
          <a:p>
            <a:r>
              <a:rPr lang="fr-FR" sz="6600" dirty="0">
                <a:ln w="0"/>
                <a:solidFill>
                  <a:schemeClr val="accent1"/>
                </a:solidFill>
                <a:effectLst>
                  <a:outerShdw blurRad="38100" dist="25400" dir="5400000" algn="ctr" rotWithShape="0">
                    <a:srgbClr val="6E747A">
                      <a:alpha val="43000"/>
                    </a:srgbClr>
                  </a:outerShdw>
                </a:effectLst>
              </a:rPr>
              <a:t>Les difficultés sont liées à notre perception de notre réalité…….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75" y="1631480"/>
            <a:ext cx="10687050" cy="3139321"/>
          </a:xfrm>
          <a:prstGeom prst="rect">
            <a:avLst/>
          </a:prstGeom>
          <a:solidFill>
            <a:schemeClr val="accent1"/>
          </a:solidFill>
        </p:spPr>
        <p:txBody>
          <a:bodyPr wrap="square">
            <a:spAutoFit/>
          </a:bodyPr>
          <a:lstStyle/>
          <a:p>
            <a:r>
              <a:rPr lang="fr-FR" sz="6600" dirty="0">
                <a:ln w="18415" cmpd="sng">
                  <a:solidFill>
                    <a:srgbClr val="FFFFFF"/>
                  </a:solidFill>
                  <a:prstDash val="solid"/>
                </a:ln>
                <a:solidFill>
                  <a:srgbClr val="FFFFFF"/>
                </a:solidFill>
                <a:effectLst>
                  <a:outerShdw blurRad="63500" dir="3600000" algn="tl" rotWithShape="0">
                    <a:srgbClr val="000000">
                      <a:alpha val="70000"/>
                    </a:srgbClr>
                  </a:outerShdw>
                </a:effectLst>
              </a:rPr>
              <a:t>Ce n’est pas ce que l’on dit qui est important. </a:t>
            </a:r>
          </a:p>
          <a:p>
            <a:r>
              <a:rPr lang="fr-FR" sz="6600" dirty="0">
                <a:ln w="18415" cmpd="sng">
                  <a:solidFill>
                    <a:srgbClr val="FFFFFF"/>
                  </a:solidFill>
                  <a:prstDash val="solid"/>
                </a:ln>
                <a:solidFill>
                  <a:srgbClr val="FFFFFF"/>
                </a:solidFill>
                <a:effectLst>
                  <a:outerShdw blurRad="63500" dir="3600000" algn="tl" rotWithShape="0">
                    <a:srgbClr val="000000">
                      <a:alpha val="70000"/>
                    </a:srgbClr>
                  </a:outerShdw>
                </a:effectLst>
              </a:rPr>
              <a:t>C’est ce que l’autre comprend.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135560" y="908721"/>
            <a:ext cx="7772400" cy="1470025"/>
          </a:xfrm>
        </p:spPr>
        <p:txBody>
          <a:bodyPr>
            <a:normAutofit/>
          </a:bodyPr>
          <a:lstStyle/>
          <a:p>
            <a:r>
              <a:rPr lang="fr-FR" b="1" dirty="0">
                <a:ln w="12700">
                  <a:solidFill>
                    <a:schemeClr val="tx2"/>
                  </a:solidFill>
                  <a:prstDash val="solid"/>
                </a:ln>
                <a:solidFill>
                  <a:schemeClr val="accent1"/>
                </a:solidFill>
                <a:effectLst>
                  <a:outerShdw blurRad="41275" dist="20320" dir="1800000" algn="tl" rotWithShape="0">
                    <a:srgbClr val="000000">
                      <a:alpha val="40000"/>
                    </a:srgbClr>
                  </a:outerShdw>
                </a:effectLst>
              </a:rPr>
              <a:t>Les freins, les filtres</a:t>
            </a:r>
          </a:p>
        </p:txBody>
      </p:sp>
      <p:sp>
        <p:nvSpPr>
          <p:cNvPr id="4" name="Sous-titre 3"/>
          <p:cNvSpPr>
            <a:spLocks noGrp="1"/>
          </p:cNvSpPr>
          <p:nvPr>
            <p:ph type="subTitle" idx="1"/>
          </p:nvPr>
        </p:nvSpPr>
        <p:spPr>
          <a:xfrm>
            <a:off x="2927648" y="2924944"/>
            <a:ext cx="6400800" cy="1752600"/>
          </a:xfrm>
        </p:spPr>
        <p:txBody>
          <a:bodyPr>
            <a:normAutofit fontScale="92500" lnSpcReduction="10000"/>
          </a:bodyPr>
          <a:lstStyle/>
          <a:p>
            <a:r>
              <a:rPr lang="fr-FR" sz="5400" b="1" dirty="0">
                <a:ln>
                  <a:solidFill>
                    <a:schemeClr val="tx2"/>
                  </a:solidFill>
                </a:ln>
                <a:solidFill>
                  <a:schemeClr val="accent1"/>
                </a:solidFill>
              </a:rPr>
              <a:t>Les différents mondes</a:t>
            </a:r>
          </a:p>
        </p:txBody>
      </p:sp>
    </p:spTree>
    <p:extLst>
      <p:ext uri="{BB962C8B-B14F-4D97-AF65-F5344CB8AC3E}">
        <p14:creationId xmlns:p14="http://schemas.microsoft.com/office/powerpoint/2010/main" val="30020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89FA19-8A34-4D51-9AE9-C6F4A61E4E60}"/>
              </a:ext>
            </a:extLst>
          </p:cNvPr>
          <p:cNvSpPr txBox="1"/>
          <p:nvPr/>
        </p:nvSpPr>
        <p:spPr>
          <a:xfrm>
            <a:off x="3457575" y="533048"/>
            <a:ext cx="5276850" cy="646331"/>
          </a:xfrm>
          <a:prstGeom prst="rect">
            <a:avLst/>
          </a:prstGeom>
          <a:noFill/>
        </p:spPr>
        <p:txBody>
          <a:bodyPr wrap="square" rtlCol="0">
            <a:spAutoFit/>
          </a:bodyPr>
          <a:lstStyle/>
          <a:p>
            <a:r>
              <a:rPr lang="fr-FR" sz="3600" b="1" dirty="0">
                <a:ln w="22225">
                  <a:solidFill>
                    <a:schemeClr val="tx2"/>
                  </a:solidFill>
                  <a:prstDash val="solid"/>
                </a:ln>
                <a:solidFill>
                  <a:schemeClr val="accent1"/>
                </a:solidFill>
              </a:rPr>
              <a:t>NOS REPRESENTATIONS</a:t>
            </a:r>
          </a:p>
        </p:txBody>
      </p:sp>
      <p:sp>
        <p:nvSpPr>
          <p:cNvPr id="3" name="ZoneTexte 2">
            <a:extLst>
              <a:ext uri="{FF2B5EF4-FFF2-40B4-BE49-F238E27FC236}">
                <a16:creationId xmlns:a16="http://schemas.microsoft.com/office/drawing/2014/main" id="{92B5F6CD-3E85-4060-9DCB-58F8584B4F77}"/>
              </a:ext>
            </a:extLst>
          </p:cNvPr>
          <p:cNvSpPr txBox="1"/>
          <p:nvPr/>
        </p:nvSpPr>
        <p:spPr>
          <a:xfrm>
            <a:off x="84455" y="4755292"/>
            <a:ext cx="6746240" cy="1569660"/>
          </a:xfrm>
          <a:prstGeom prst="rect">
            <a:avLst/>
          </a:prstGeom>
          <a:noFill/>
        </p:spPr>
        <p:txBody>
          <a:bodyPr wrap="square" rtlCol="0">
            <a:spAutoFit/>
          </a:bodyPr>
          <a:lstStyle/>
          <a:p>
            <a:r>
              <a:rPr lang="fr-FR" sz="2400" dirty="0"/>
              <a:t>A quel âge est-on vieux ?</a:t>
            </a:r>
          </a:p>
          <a:p>
            <a:r>
              <a:rPr lang="fr-FR" sz="2400" dirty="0"/>
              <a:t>Roulez-vite sur l’autoroute pour vous c’est combien ?</a:t>
            </a:r>
          </a:p>
          <a:p>
            <a:r>
              <a:rPr lang="fr-FR" sz="2400" dirty="0"/>
              <a:t>Pour vous grand pour un homme c’est combien ?</a:t>
            </a:r>
          </a:p>
          <a:p>
            <a:r>
              <a:rPr lang="fr-FR" sz="2400" dirty="0"/>
              <a:t>Pour vous grand pour une femme c’est combien ?</a:t>
            </a:r>
            <a:endParaRPr lang="fr-FR" dirty="0"/>
          </a:p>
        </p:txBody>
      </p:sp>
      <p:sp>
        <p:nvSpPr>
          <p:cNvPr id="5" name="ZoneTexte 4">
            <a:extLst>
              <a:ext uri="{FF2B5EF4-FFF2-40B4-BE49-F238E27FC236}">
                <a16:creationId xmlns:a16="http://schemas.microsoft.com/office/drawing/2014/main" id="{67338BD8-C7A0-4475-A02B-7F1E26981AAC}"/>
              </a:ext>
            </a:extLst>
          </p:cNvPr>
          <p:cNvSpPr txBox="1"/>
          <p:nvPr/>
        </p:nvSpPr>
        <p:spPr>
          <a:xfrm>
            <a:off x="1717040" y="1617216"/>
            <a:ext cx="8554720" cy="2123658"/>
          </a:xfrm>
          <a:prstGeom prst="rect">
            <a:avLst/>
          </a:prstGeom>
          <a:noFill/>
        </p:spPr>
        <p:txBody>
          <a:bodyPr wrap="square">
            <a:spAutoFit/>
          </a:bodyPr>
          <a:lstStyle/>
          <a:p>
            <a:pPr algn="ctr"/>
            <a:r>
              <a:rPr lang="fr-FR" sz="4400" b="0" i="0" dirty="0">
                <a:solidFill>
                  <a:srgbClr val="000000"/>
                </a:solidFill>
                <a:effectLst/>
                <a:latin typeface="helmet"/>
              </a:rPr>
              <a:t>« Les représentations sont des créations d’un système individuel ou collectif de pensée. »</a:t>
            </a:r>
            <a:endParaRPr lang="fr-FR" sz="4400" dirty="0"/>
          </a:p>
        </p:txBody>
      </p:sp>
      <p:sp>
        <p:nvSpPr>
          <p:cNvPr id="7" name="ZoneTexte 6">
            <a:extLst>
              <a:ext uri="{FF2B5EF4-FFF2-40B4-BE49-F238E27FC236}">
                <a16:creationId xmlns:a16="http://schemas.microsoft.com/office/drawing/2014/main" id="{FDA8C83F-573A-4C5A-943E-4B483CFA9AE1}"/>
              </a:ext>
            </a:extLst>
          </p:cNvPr>
          <p:cNvSpPr txBox="1"/>
          <p:nvPr/>
        </p:nvSpPr>
        <p:spPr>
          <a:xfrm>
            <a:off x="1371600" y="6324952"/>
            <a:ext cx="6096000" cy="369332"/>
          </a:xfrm>
          <a:prstGeom prst="rect">
            <a:avLst/>
          </a:prstGeom>
          <a:noFill/>
        </p:spPr>
        <p:txBody>
          <a:bodyPr wrap="square">
            <a:spAutoFit/>
          </a:bodyPr>
          <a:lstStyle/>
          <a:p>
            <a:r>
              <a:rPr lang="fr-FR" dirty="0"/>
              <a:t>http://daimon.free.fr/mediactrices/representations.html</a:t>
            </a:r>
          </a:p>
        </p:txBody>
      </p:sp>
    </p:spTree>
    <p:extLst>
      <p:ext uri="{BB962C8B-B14F-4D97-AF65-F5344CB8AC3E}">
        <p14:creationId xmlns:p14="http://schemas.microsoft.com/office/powerpoint/2010/main" val="231234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serchanger.com/blogue_2/wp-content/uploads/tableau_perception.jpg"/>
          <p:cNvPicPr>
            <a:picLocks noChangeAspect="1" noChangeArrowheads="1"/>
          </p:cNvPicPr>
          <p:nvPr/>
        </p:nvPicPr>
        <p:blipFill>
          <a:blip r:embed="rId2" cstate="print"/>
          <a:srcRect/>
          <a:stretch>
            <a:fillRect/>
          </a:stretch>
        </p:blipFill>
        <p:spPr bwMode="auto">
          <a:xfrm>
            <a:off x="1919536" y="692696"/>
            <a:ext cx="7992888" cy="4968552"/>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2EE5D1-AFE7-4089-A598-FC2C1524ACF6}"/>
              </a:ext>
            </a:extLst>
          </p:cNvPr>
          <p:cNvSpPr/>
          <p:nvPr/>
        </p:nvSpPr>
        <p:spPr>
          <a:xfrm>
            <a:off x="2432957" y="315110"/>
            <a:ext cx="7326086" cy="1754326"/>
          </a:xfrm>
          <a:prstGeom prst="rect">
            <a:avLst/>
          </a:prstGeom>
        </p:spPr>
        <p:txBody>
          <a:bodyPr wrap="square">
            <a:spAutoFit/>
          </a:bodyPr>
          <a:lstStyle/>
          <a:p>
            <a:pPr algn="ctr"/>
            <a:r>
              <a:rPr lang="fr-FR" sz="5400"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ILLUSIONS d'OPTIQUE</a:t>
            </a:r>
            <a:endParaRPr lang="fr-FR" sz="5400" dirty="0">
              <a:ln w="0"/>
              <a:solidFill>
                <a:schemeClr val="accent1"/>
              </a:solidFill>
              <a:effectLst>
                <a:outerShdw blurRad="38100" dist="25400" dir="5400000" algn="ctr" rotWithShape="0">
                  <a:srgbClr val="6E747A">
                    <a:alpha val="43000"/>
                  </a:srgbClr>
                </a:outerShdw>
              </a:effectLst>
            </a:endParaRPr>
          </a:p>
        </p:txBody>
      </p:sp>
      <p:sp>
        <p:nvSpPr>
          <p:cNvPr id="4" name="Rectangle 3">
            <a:extLst>
              <a:ext uri="{FF2B5EF4-FFF2-40B4-BE49-F238E27FC236}">
                <a16:creationId xmlns:a16="http://schemas.microsoft.com/office/drawing/2014/main" id="{F4174156-D26E-4F7D-82F2-7B1359AEAA8B}"/>
              </a:ext>
            </a:extLst>
          </p:cNvPr>
          <p:cNvSpPr/>
          <p:nvPr/>
        </p:nvSpPr>
        <p:spPr>
          <a:xfrm>
            <a:off x="932121" y="2346603"/>
            <a:ext cx="10664456" cy="523220"/>
          </a:xfrm>
          <a:prstGeom prst="rect">
            <a:avLst/>
          </a:prstGeom>
        </p:spPr>
        <p:txBody>
          <a:bodyPr wrap="square">
            <a:spAutoFit/>
          </a:bodyPr>
          <a:lstStyle/>
          <a:p>
            <a:r>
              <a:rPr lang="fr-FR" sz="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rPr>
              <a:t> </a:t>
            </a:r>
            <a:r>
              <a:rPr lang="fr-FR"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Nos sens peuvent être trompés et parfois de manière amusante</a:t>
            </a:r>
            <a:endParaRPr lang="fr-FR"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B928DB15-8702-4D36-87EB-7AC60835D9C1}"/>
              </a:ext>
            </a:extLst>
          </p:cNvPr>
          <p:cNvSpPr/>
          <p:nvPr/>
        </p:nvSpPr>
        <p:spPr>
          <a:xfrm>
            <a:off x="1219199" y="3247888"/>
            <a:ext cx="10664456" cy="954107"/>
          </a:xfrm>
          <a:prstGeom prst="rect">
            <a:avLst/>
          </a:prstGeom>
        </p:spPr>
        <p:txBody>
          <a:bodyPr wrap="square">
            <a:spAutoFit/>
          </a:bodyPr>
          <a:lstStyle/>
          <a:p>
            <a:r>
              <a:rPr lang="fr-FR"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Voici une sélection des illusions d'optique classiques, que l'on trouve dans de nombreux ouvrages</a:t>
            </a:r>
            <a:r>
              <a:rPr lang="fr-FR"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a:t>
            </a:r>
            <a:endParaRPr lang="fr-FR" dirty="0">
              <a:ln w="0"/>
              <a:solidFill>
                <a:schemeClr val="accent1"/>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AFF62AF6-11D6-4CFC-995E-8FECB5910BD3}"/>
              </a:ext>
            </a:extLst>
          </p:cNvPr>
          <p:cNvSpPr/>
          <p:nvPr/>
        </p:nvSpPr>
        <p:spPr>
          <a:xfrm>
            <a:off x="1219199" y="4479162"/>
            <a:ext cx="10664455" cy="1384995"/>
          </a:xfrm>
          <a:prstGeom prst="rect">
            <a:avLst/>
          </a:prstGeom>
        </p:spPr>
        <p:txBody>
          <a:bodyPr wrap="square">
            <a:spAutoFit/>
          </a:bodyPr>
          <a:lstStyle/>
          <a:p>
            <a:r>
              <a:rPr lang="fr-FR"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Certains sont souvent utilisés en formation de vente, marketing ou management pour faire sentir la nécessité d'aller au bout des choses</a:t>
            </a:r>
            <a:r>
              <a:rPr lang="fr-FR"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a:t>
            </a:r>
            <a:endParaRPr lang="fr-F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233019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E1DD553-0941-41BA-AE4F-7C5F7512854B}"/>
              </a:ext>
            </a:extLst>
          </p:cNvPr>
          <p:cNvSpPr txBox="1"/>
          <p:nvPr/>
        </p:nvSpPr>
        <p:spPr>
          <a:xfrm>
            <a:off x="8858250" y="1847850"/>
            <a:ext cx="2990850" cy="1938992"/>
          </a:xfrm>
          <a:prstGeom prst="rect">
            <a:avLst/>
          </a:prstGeom>
          <a:noFill/>
        </p:spPr>
        <p:txBody>
          <a:bodyPr wrap="square" rtlCol="0">
            <a:spAutoFit/>
          </a:bodyPr>
          <a:lstStyle/>
          <a:p>
            <a:r>
              <a:rPr lang="fr-FR" sz="4000" dirty="0">
                <a:ln w="0"/>
                <a:solidFill>
                  <a:schemeClr val="accent1"/>
                </a:solidFill>
                <a:effectLst>
                  <a:outerShdw blurRad="38100" dist="25400" dir="5400000" algn="ctr" rotWithShape="0">
                    <a:srgbClr val="6E747A">
                      <a:alpha val="43000"/>
                    </a:srgbClr>
                  </a:outerShdw>
                </a:effectLst>
              </a:rPr>
              <a:t>QUELLE ÂGE à CETTE FEMME ?</a:t>
            </a:r>
          </a:p>
        </p:txBody>
      </p:sp>
      <p:pic>
        <p:nvPicPr>
          <p:cNvPr id="2050" name="Picture 2" descr="Maîtriser la communication interpersonnelle (1ère partie) : l'importan">
            <a:extLst>
              <a:ext uri="{FF2B5EF4-FFF2-40B4-BE49-F238E27FC236}">
                <a16:creationId xmlns:a16="http://schemas.microsoft.com/office/drawing/2014/main" id="{2348C05C-2A7B-4EBA-ADBB-A5131ED3A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76225"/>
            <a:ext cx="6496050" cy="630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91075" y="166893"/>
            <a:ext cx="6629400" cy="1147557"/>
          </a:xfrm>
        </p:spPr>
        <p:txBody>
          <a:bodyPr>
            <a:normAutofit/>
          </a:bodyPr>
          <a:lstStyle/>
          <a:p>
            <a:r>
              <a:rPr lang="fr-FR" sz="6600" cap="none" dirty="0">
                <a:ln w="0"/>
                <a:solidFill>
                  <a:schemeClr val="accent1"/>
                </a:solidFill>
                <a:effectLst>
                  <a:outerShdw blurRad="38100" dist="25400" dir="5400000" algn="ctr" rotWithShape="0">
                    <a:srgbClr val="6E747A">
                      <a:alpha val="43000"/>
                    </a:srgbClr>
                  </a:outerShdw>
                </a:effectLst>
              </a:rPr>
              <a:t>La communication</a:t>
            </a:r>
          </a:p>
        </p:txBody>
      </p:sp>
      <p:sp>
        <p:nvSpPr>
          <p:cNvPr id="3" name="Sous-titre 2"/>
          <p:cNvSpPr>
            <a:spLocks noGrp="1"/>
          </p:cNvSpPr>
          <p:nvPr>
            <p:ph type="subTitle" idx="1"/>
          </p:nvPr>
        </p:nvSpPr>
        <p:spPr>
          <a:xfrm>
            <a:off x="809624" y="1447800"/>
            <a:ext cx="10277475" cy="4400550"/>
          </a:xfrm>
          <a:ln>
            <a:solidFill>
              <a:schemeClr val="bg1"/>
            </a:solidFill>
          </a:ln>
        </p:spPr>
        <p:txBody>
          <a:bodyPr>
            <a:normAutofit fontScale="55000" lnSpcReduction="20000"/>
          </a:bodyPr>
          <a:lstStyle/>
          <a:p>
            <a:pPr algn="ctr"/>
            <a:r>
              <a:rPr lang="fr-FR" sz="5100" cap="none" dirty="0">
                <a:ln w="0"/>
                <a:solidFill>
                  <a:schemeClr val="accent1"/>
                </a:solidFill>
                <a:effectLst>
                  <a:outerShdw blurRad="38100" dist="25400" dir="5400000" algn="ctr" rotWithShape="0">
                    <a:srgbClr val="6E747A">
                      <a:alpha val="43000"/>
                    </a:srgbClr>
                  </a:outerShdw>
                </a:effectLst>
              </a:rPr>
              <a:t>«</a:t>
            </a:r>
            <a:r>
              <a:rPr lang="fr-FR" sz="8700" cap="none" dirty="0">
                <a:ln w="0"/>
                <a:solidFill>
                  <a:schemeClr val="accent1"/>
                </a:solidFill>
                <a:effectLst>
                  <a:outerShdw blurRad="38100" dist="25400" dir="5400000" algn="ctr" rotWithShape="0">
                    <a:srgbClr val="6E747A">
                      <a:alpha val="43000"/>
                    </a:srgbClr>
                  </a:outerShdw>
                </a:effectLst>
              </a:rPr>
              <a:t> Nous vivons dans un leurre, celui de la spontanéité de la communication »</a:t>
            </a:r>
          </a:p>
          <a:p>
            <a:pPr algn="ctr"/>
            <a:endParaRPr lang="fr-FR" sz="8700" cap="none" dirty="0">
              <a:ln w="0"/>
              <a:solidFill>
                <a:schemeClr val="accent1"/>
              </a:solidFill>
              <a:effectLst>
                <a:outerShdw blurRad="38100" dist="25400" dir="5400000" algn="ctr" rotWithShape="0">
                  <a:srgbClr val="6E747A">
                    <a:alpha val="43000"/>
                  </a:srgbClr>
                </a:outerShdw>
              </a:effectLst>
            </a:endParaRPr>
          </a:p>
          <a:p>
            <a:endParaRPr lang="fr-FR" dirty="0">
              <a:ln>
                <a:solidFill>
                  <a:srgbClr val="FF0000"/>
                </a:solidFill>
              </a:ln>
              <a:solidFill>
                <a:srgbClr val="FF0000"/>
              </a:solidFill>
            </a:endParaRPr>
          </a:p>
          <a:p>
            <a:pPr algn="l"/>
            <a:r>
              <a:rPr lang="fr-FR" sz="5100" cap="none" dirty="0">
                <a:ln w="0">
                  <a:solidFill>
                    <a:schemeClr val="accent1"/>
                  </a:solidFill>
                </a:ln>
                <a:solidFill>
                  <a:schemeClr val="accent1">
                    <a:lumMod val="75000"/>
                  </a:schemeClr>
                </a:solidFill>
                <a:effectLst>
                  <a:outerShdw blurRad="38100" dist="25400" dir="5400000" algn="ctr" rotWithShape="0">
                    <a:srgbClr val="6E747A">
                      <a:alpha val="43000"/>
                    </a:srgbClr>
                  </a:outerShdw>
                </a:effectLst>
              </a:rPr>
              <a:t>Jacques Salomé</a:t>
            </a:r>
          </a:p>
          <a:p>
            <a:pPr algn="l"/>
            <a:r>
              <a:rPr lang="fr-FR" sz="5100" cap="none" dirty="0">
                <a:ln w="0">
                  <a:solidFill>
                    <a:schemeClr val="accent1"/>
                  </a:solidFill>
                </a:ln>
                <a:solidFill>
                  <a:schemeClr val="accent1">
                    <a:lumMod val="75000"/>
                  </a:schemeClr>
                </a:solidFill>
                <a:effectLst>
                  <a:outerShdw blurRad="38100" dist="25400" dir="5400000" algn="ctr" rotWithShape="0">
                    <a:srgbClr val="6E747A">
                      <a:alpha val="43000"/>
                    </a:srgbClr>
                  </a:outerShdw>
                </a:effectLst>
              </a:rPr>
              <a:t>Psychologue et Écrivain spécialisé dans la </a:t>
            </a:r>
          </a:p>
          <a:p>
            <a:pPr algn="l"/>
            <a:r>
              <a:rPr lang="fr-FR" sz="5100" cap="none" dirty="0">
                <a:ln w="0">
                  <a:solidFill>
                    <a:schemeClr val="accent1"/>
                  </a:solidFill>
                </a:ln>
                <a:solidFill>
                  <a:schemeClr val="accent1">
                    <a:lumMod val="75000"/>
                  </a:schemeClr>
                </a:solidFill>
                <a:effectLst>
                  <a:outerShdw blurRad="38100" dist="25400" dir="5400000" algn="ctr" rotWithShape="0">
                    <a:srgbClr val="6E747A">
                      <a:alpha val="43000"/>
                    </a:srgbClr>
                  </a:outerShdw>
                </a:effectLst>
              </a:rPr>
              <a:t>Communication et sciences sociales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C4F8A6A-B927-4522-B9F7-0CA67EC2348F}"/>
              </a:ext>
            </a:extLst>
          </p:cNvPr>
          <p:cNvPicPr>
            <a:picLocks noChangeAspect="1"/>
          </p:cNvPicPr>
          <p:nvPr/>
        </p:nvPicPr>
        <p:blipFill>
          <a:blip r:embed="rId3"/>
          <a:stretch>
            <a:fillRect/>
          </a:stretch>
        </p:blipFill>
        <p:spPr>
          <a:xfrm>
            <a:off x="2560848" y="299344"/>
            <a:ext cx="4287627" cy="6259312"/>
          </a:xfrm>
          <a:prstGeom prst="rect">
            <a:avLst/>
          </a:prstGeom>
        </p:spPr>
      </p:pic>
      <p:sp>
        <p:nvSpPr>
          <p:cNvPr id="3" name="ZoneTexte 2">
            <a:extLst>
              <a:ext uri="{FF2B5EF4-FFF2-40B4-BE49-F238E27FC236}">
                <a16:creationId xmlns:a16="http://schemas.microsoft.com/office/drawing/2014/main" id="{149FB2CA-31F4-42B6-AD76-6179D1D8DA41}"/>
              </a:ext>
            </a:extLst>
          </p:cNvPr>
          <p:cNvSpPr txBox="1"/>
          <p:nvPr/>
        </p:nvSpPr>
        <p:spPr>
          <a:xfrm>
            <a:off x="7429500" y="2085975"/>
            <a:ext cx="4115077" cy="1569660"/>
          </a:xfrm>
          <a:prstGeom prst="rect">
            <a:avLst/>
          </a:prstGeom>
          <a:noFill/>
        </p:spPr>
        <p:txBody>
          <a:bodyPr wrap="square" rtlCol="0">
            <a:spAutoFit/>
          </a:bodyPr>
          <a:lstStyle/>
          <a:p>
            <a:r>
              <a:rPr lang="fr-FR" sz="4800" dirty="0">
                <a:ln w="0"/>
                <a:solidFill>
                  <a:schemeClr val="accent1"/>
                </a:solidFill>
                <a:effectLst>
                  <a:outerShdw blurRad="38100" dist="25400" dir="5400000" algn="ctr" rotWithShape="0">
                    <a:srgbClr val="6E747A">
                      <a:alpha val="43000"/>
                    </a:srgbClr>
                  </a:outerShdw>
                </a:effectLst>
              </a:rPr>
              <a:t>QUE VOYEZ VOUS ?</a:t>
            </a:r>
          </a:p>
        </p:txBody>
      </p:sp>
    </p:spTree>
    <p:extLst>
      <p:ext uri="{BB962C8B-B14F-4D97-AF65-F5344CB8AC3E}">
        <p14:creationId xmlns:p14="http://schemas.microsoft.com/office/powerpoint/2010/main" val="2635022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16BBBF-FD48-4F0E-A128-F1F57EBD8F66}"/>
              </a:ext>
            </a:extLst>
          </p:cNvPr>
          <p:cNvPicPr>
            <a:picLocks noChangeAspect="1"/>
          </p:cNvPicPr>
          <p:nvPr/>
        </p:nvPicPr>
        <p:blipFill>
          <a:blip r:embed="rId2"/>
          <a:stretch>
            <a:fillRect/>
          </a:stretch>
        </p:blipFill>
        <p:spPr>
          <a:xfrm>
            <a:off x="109427" y="180488"/>
            <a:ext cx="7043007" cy="6010319"/>
          </a:xfrm>
          <a:prstGeom prst="rect">
            <a:avLst/>
          </a:prstGeom>
        </p:spPr>
      </p:pic>
      <p:sp>
        <p:nvSpPr>
          <p:cNvPr id="3" name="ZoneTexte 2">
            <a:extLst>
              <a:ext uri="{FF2B5EF4-FFF2-40B4-BE49-F238E27FC236}">
                <a16:creationId xmlns:a16="http://schemas.microsoft.com/office/drawing/2014/main" id="{2D0F5308-7D73-47EB-A7C8-BA320D7346A9}"/>
              </a:ext>
            </a:extLst>
          </p:cNvPr>
          <p:cNvSpPr txBox="1"/>
          <p:nvPr/>
        </p:nvSpPr>
        <p:spPr>
          <a:xfrm>
            <a:off x="7553324" y="1552575"/>
            <a:ext cx="4086225" cy="830997"/>
          </a:xfrm>
          <a:prstGeom prst="rect">
            <a:avLst/>
          </a:prstGeom>
          <a:noFill/>
        </p:spPr>
        <p:txBody>
          <a:bodyPr wrap="square" rtlCol="0">
            <a:spAutoFit/>
          </a:bodyPr>
          <a:lstStyle/>
          <a:p>
            <a:r>
              <a:rPr lang="fr-FR" sz="2400" dirty="0">
                <a:ln w="0"/>
                <a:solidFill>
                  <a:schemeClr val="accent1"/>
                </a:solidFill>
                <a:effectLst>
                  <a:outerShdw blurRad="38100" dist="25400" dir="5400000" algn="ctr" rotWithShape="0">
                    <a:srgbClr val="6E747A">
                      <a:alpha val="43000"/>
                    </a:srgbClr>
                  </a:outerShdw>
                </a:effectLst>
              </a:rPr>
              <a:t>COMMENT VOYEZ-VOUS LES DEUX LIGNES HORIZONTALES ?</a:t>
            </a:r>
          </a:p>
        </p:txBody>
      </p:sp>
      <p:sp>
        <p:nvSpPr>
          <p:cNvPr id="4" name="ZoneTexte 3">
            <a:extLst>
              <a:ext uri="{FF2B5EF4-FFF2-40B4-BE49-F238E27FC236}">
                <a16:creationId xmlns:a16="http://schemas.microsoft.com/office/drawing/2014/main" id="{455B4373-D63F-4A00-9087-F5FC578F63C6}"/>
              </a:ext>
            </a:extLst>
          </p:cNvPr>
          <p:cNvSpPr txBox="1"/>
          <p:nvPr/>
        </p:nvSpPr>
        <p:spPr>
          <a:xfrm>
            <a:off x="7643812" y="4184898"/>
            <a:ext cx="4267200" cy="830997"/>
          </a:xfrm>
          <a:prstGeom prst="rect">
            <a:avLst/>
          </a:prstGeom>
          <a:noFill/>
        </p:spPr>
        <p:txBody>
          <a:bodyPr wrap="square" rtlCol="0">
            <a:spAutoFit/>
          </a:bodyPr>
          <a:lstStyle/>
          <a:p>
            <a:r>
              <a:rPr lang="fr-FR" sz="2400" dirty="0">
                <a:ln w="0"/>
                <a:solidFill>
                  <a:schemeClr val="accent1"/>
                </a:solidFill>
                <a:effectLst>
                  <a:outerShdw blurRad="38100" dist="25400" dir="5400000" algn="ctr" rotWithShape="0">
                    <a:srgbClr val="6E747A">
                      <a:alpha val="43000"/>
                    </a:srgbClr>
                  </a:outerShdw>
                </a:effectLst>
              </a:rPr>
              <a:t>COMMENT VOYEZ-VOUS LES DEUX LIGNES HORIZONTALES ?</a:t>
            </a:r>
          </a:p>
        </p:txBody>
      </p:sp>
    </p:spTree>
    <p:extLst>
      <p:ext uri="{BB962C8B-B14F-4D97-AF65-F5344CB8AC3E}">
        <p14:creationId xmlns:p14="http://schemas.microsoft.com/office/powerpoint/2010/main" val="295037238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639508-5550-4CC2-976B-E7C6EE79A385}"/>
              </a:ext>
            </a:extLst>
          </p:cNvPr>
          <p:cNvSpPr txBox="1"/>
          <p:nvPr/>
        </p:nvSpPr>
        <p:spPr>
          <a:xfrm>
            <a:off x="7353301" y="2524125"/>
            <a:ext cx="4457700" cy="646331"/>
          </a:xfrm>
          <a:prstGeom prst="rect">
            <a:avLst/>
          </a:prstGeom>
          <a:noFill/>
        </p:spPr>
        <p:txBody>
          <a:bodyPr wrap="square" rtlCol="0">
            <a:spAutoFit/>
          </a:bodyPr>
          <a:lstStyle/>
          <a:p>
            <a:r>
              <a:rPr lang="fr-FR" sz="3600" dirty="0">
                <a:ln w="0"/>
                <a:solidFill>
                  <a:schemeClr val="accent1"/>
                </a:solidFill>
                <a:effectLst>
                  <a:outerShdw blurRad="38100" dist="25400" dir="5400000" algn="ctr" rotWithShape="0">
                    <a:srgbClr val="6E747A">
                      <a:alpha val="43000"/>
                    </a:srgbClr>
                  </a:outerShdw>
                </a:effectLst>
              </a:rPr>
              <a:t>QUE VOYEZ-VOUS ?</a:t>
            </a:r>
          </a:p>
        </p:txBody>
      </p:sp>
      <p:pic>
        <p:nvPicPr>
          <p:cNvPr id="3074" name="Picture 2" descr="Le filtre de la perception | TV5MONDE: aprender francés">
            <a:extLst>
              <a:ext uri="{FF2B5EF4-FFF2-40B4-BE49-F238E27FC236}">
                <a16:creationId xmlns:a16="http://schemas.microsoft.com/office/drawing/2014/main" id="{92BA4AED-5A09-440C-87AD-15989C69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286" y="1033464"/>
            <a:ext cx="4150027" cy="446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06C97BD-AE80-4A23-8858-2EE7C77E3314}"/>
              </a:ext>
            </a:extLst>
          </p:cNvPr>
          <p:cNvPicPr>
            <a:picLocks noChangeAspect="1"/>
          </p:cNvPicPr>
          <p:nvPr/>
        </p:nvPicPr>
        <p:blipFill>
          <a:blip r:embed="rId2"/>
          <a:stretch>
            <a:fillRect/>
          </a:stretch>
        </p:blipFill>
        <p:spPr>
          <a:xfrm>
            <a:off x="751417" y="538692"/>
            <a:ext cx="5926665" cy="5571066"/>
          </a:xfrm>
          <a:prstGeom prst="rect">
            <a:avLst/>
          </a:prstGeom>
        </p:spPr>
      </p:pic>
      <p:sp>
        <p:nvSpPr>
          <p:cNvPr id="3" name="ZoneTexte 2">
            <a:extLst>
              <a:ext uri="{FF2B5EF4-FFF2-40B4-BE49-F238E27FC236}">
                <a16:creationId xmlns:a16="http://schemas.microsoft.com/office/drawing/2014/main" id="{88166709-B32E-4A49-8240-619F63CD1138}"/>
              </a:ext>
            </a:extLst>
          </p:cNvPr>
          <p:cNvSpPr txBox="1"/>
          <p:nvPr/>
        </p:nvSpPr>
        <p:spPr>
          <a:xfrm>
            <a:off x="7600950" y="3105834"/>
            <a:ext cx="4086225" cy="646331"/>
          </a:xfrm>
          <a:prstGeom prst="rect">
            <a:avLst/>
          </a:prstGeom>
          <a:noFill/>
        </p:spPr>
        <p:txBody>
          <a:bodyPr wrap="square" rtlCol="0">
            <a:spAutoFit/>
          </a:bodyPr>
          <a:lstStyle/>
          <a:p>
            <a:r>
              <a:rPr lang="fr-FR" sz="3600" dirty="0">
                <a:ln w="0"/>
                <a:solidFill>
                  <a:schemeClr val="accent1"/>
                </a:solidFill>
                <a:effectLst>
                  <a:outerShdw blurRad="38100" dist="25400" dir="5400000" algn="ctr" rotWithShape="0">
                    <a:srgbClr val="6E747A">
                      <a:alpha val="43000"/>
                    </a:srgbClr>
                  </a:outerShdw>
                </a:effectLst>
              </a:rPr>
              <a:t>QUE VOYEZ-VOUS ?</a:t>
            </a:r>
          </a:p>
        </p:txBody>
      </p:sp>
    </p:spTree>
    <p:extLst>
      <p:ext uri="{BB962C8B-B14F-4D97-AF65-F5344CB8AC3E}">
        <p14:creationId xmlns:p14="http://schemas.microsoft.com/office/powerpoint/2010/main" val="396505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fficher l'image d'origine"/>
          <p:cNvPicPr>
            <a:picLocks noChangeAspect="1" noChangeArrowheads="1"/>
          </p:cNvPicPr>
          <p:nvPr/>
        </p:nvPicPr>
        <p:blipFill>
          <a:blip r:embed="rId2" cstate="print"/>
          <a:srcRect/>
          <a:stretch>
            <a:fillRect/>
          </a:stretch>
        </p:blipFill>
        <p:spPr bwMode="auto">
          <a:xfrm>
            <a:off x="141784" y="479672"/>
            <a:ext cx="7530194" cy="5898655"/>
          </a:xfrm>
          <a:prstGeom prst="rect">
            <a:avLst/>
          </a:prstGeom>
          <a:noFill/>
        </p:spPr>
      </p:pic>
      <p:sp>
        <p:nvSpPr>
          <p:cNvPr id="2" name="ZoneTexte 1">
            <a:extLst>
              <a:ext uri="{FF2B5EF4-FFF2-40B4-BE49-F238E27FC236}">
                <a16:creationId xmlns:a16="http://schemas.microsoft.com/office/drawing/2014/main" id="{D6AF114A-2B6A-4202-9313-4B559BA68E25}"/>
              </a:ext>
            </a:extLst>
          </p:cNvPr>
          <p:cNvSpPr txBox="1"/>
          <p:nvPr/>
        </p:nvSpPr>
        <p:spPr>
          <a:xfrm>
            <a:off x="7671979" y="2721113"/>
            <a:ext cx="4520021" cy="707886"/>
          </a:xfrm>
          <a:prstGeom prst="rect">
            <a:avLst/>
          </a:prstGeom>
          <a:noFill/>
        </p:spPr>
        <p:txBody>
          <a:bodyPr wrap="square" rtlCol="0">
            <a:spAutoFit/>
          </a:bodyPr>
          <a:lstStyle/>
          <a:p>
            <a:r>
              <a:rPr lang="fr-FR" sz="4000" dirty="0">
                <a:ln w="0"/>
                <a:solidFill>
                  <a:schemeClr val="accent1"/>
                </a:solidFill>
                <a:effectLst>
                  <a:outerShdw blurRad="38100" dist="25400" dir="5400000" algn="ctr" rotWithShape="0">
                    <a:srgbClr val="6E747A">
                      <a:alpha val="43000"/>
                    </a:srgbClr>
                  </a:outerShdw>
                </a:effectLst>
              </a:rPr>
              <a:t>QUE VOYEZ-VOUS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yc87QmXEv8M/Tceu-tfvcJI/AAAAAAAAABQ/Ippe1zMF-r4/s1600/1.gif"/>
          <p:cNvPicPr>
            <a:picLocks noChangeAspect="1" noChangeArrowheads="1"/>
          </p:cNvPicPr>
          <p:nvPr/>
        </p:nvPicPr>
        <p:blipFill>
          <a:blip r:embed="rId2" cstate="print"/>
          <a:srcRect/>
          <a:stretch>
            <a:fillRect/>
          </a:stretch>
        </p:blipFill>
        <p:spPr bwMode="auto">
          <a:xfrm>
            <a:off x="701849" y="645557"/>
            <a:ext cx="6912768" cy="5688632"/>
          </a:xfrm>
          <a:prstGeom prst="rect">
            <a:avLst/>
          </a:prstGeom>
          <a:noFill/>
        </p:spPr>
      </p:pic>
      <p:sp>
        <p:nvSpPr>
          <p:cNvPr id="2" name="ZoneTexte 1">
            <a:extLst>
              <a:ext uri="{FF2B5EF4-FFF2-40B4-BE49-F238E27FC236}">
                <a16:creationId xmlns:a16="http://schemas.microsoft.com/office/drawing/2014/main" id="{21F0C990-EFCD-43A1-8896-610D084B269B}"/>
              </a:ext>
            </a:extLst>
          </p:cNvPr>
          <p:cNvSpPr txBox="1"/>
          <p:nvPr/>
        </p:nvSpPr>
        <p:spPr>
          <a:xfrm>
            <a:off x="7614618" y="2590800"/>
            <a:ext cx="4577382" cy="707886"/>
          </a:xfrm>
          <a:prstGeom prst="rect">
            <a:avLst/>
          </a:prstGeom>
          <a:noFill/>
        </p:spPr>
        <p:txBody>
          <a:bodyPr wrap="square" rtlCol="0">
            <a:spAutoFit/>
          </a:bodyPr>
          <a:lstStyle/>
          <a:p>
            <a:r>
              <a:rPr lang="fr-FR" sz="4000" dirty="0">
                <a:ln w="0"/>
                <a:solidFill>
                  <a:schemeClr val="accent1"/>
                </a:solidFill>
                <a:effectLst>
                  <a:outerShdw blurRad="38100" dist="25400" dir="5400000" algn="ctr" rotWithShape="0">
                    <a:srgbClr val="6E747A">
                      <a:alpha val="43000"/>
                    </a:srgbClr>
                  </a:outerShdw>
                </a:effectLst>
              </a:rPr>
              <a:t>QUE VOYEZ-VOUS ?</a:t>
            </a:r>
          </a:p>
        </p:txBody>
      </p:sp>
    </p:spTree>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10+ meilleures images de Communication interpersonnelle | communication,  travail social, communication interpersonnelle">
            <a:extLst>
              <a:ext uri="{FF2B5EF4-FFF2-40B4-BE49-F238E27FC236}">
                <a16:creationId xmlns:a16="http://schemas.microsoft.com/office/drawing/2014/main" id="{07D72312-22E0-470F-85C9-7B995F0D0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237964"/>
            <a:ext cx="8229600" cy="599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18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E52B168-E732-4289-9497-F426A2AEEDA0}"/>
              </a:ext>
            </a:extLst>
          </p:cNvPr>
          <p:cNvSpPr txBox="1"/>
          <p:nvPr/>
        </p:nvSpPr>
        <p:spPr>
          <a:xfrm>
            <a:off x="3286125" y="295275"/>
            <a:ext cx="65151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solidFill>
                    <a:schemeClr val="tx2"/>
                  </a:solidFill>
                </a:ln>
                <a:solidFill>
                  <a:schemeClr val="accent1"/>
                </a:solidFill>
                <a:effectLst/>
                <a:uLnTx/>
                <a:uFillTx/>
                <a:latin typeface="Tw Cen MT" panose="020B0602020104020603"/>
                <a:ea typeface="+mn-ea"/>
                <a:cs typeface="+mn-cs"/>
              </a:rPr>
              <a:t>La paréidolie</a:t>
            </a:r>
          </a:p>
        </p:txBody>
      </p:sp>
      <p:sp>
        <p:nvSpPr>
          <p:cNvPr id="3" name="ZoneTexte 2">
            <a:extLst>
              <a:ext uri="{FF2B5EF4-FFF2-40B4-BE49-F238E27FC236}">
                <a16:creationId xmlns:a16="http://schemas.microsoft.com/office/drawing/2014/main" id="{0C3B4ECA-613A-49FE-BB10-38B92D4F8D6E}"/>
              </a:ext>
            </a:extLst>
          </p:cNvPr>
          <p:cNvSpPr txBox="1"/>
          <p:nvPr/>
        </p:nvSpPr>
        <p:spPr>
          <a:xfrm>
            <a:off x="3143249" y="2857500"/>
            <a:ext cx="64103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solidFill>
                    <a:schemeClr val="tx2"/>
                  </a:solidFill>
                </a:ln>
                <a:solidFill>
                  <a:schemeClr val="accent1"/>
                </a:solidFill>
                <a:effectLst/>
                <a:uLnTx/>
                <a:uFillTx/>
                <a:latin typeface="Tw Cen MT" panose="020B0602020104020603"/>
                <a:ea typeface="+mn-ea"/>
                <a:cs typeface="+mn-cs"/>
              </a:rPr>
              <a:t>Vous connaissez ?</a:t>
            </a:r>
          </a:p>
        </p:txBody>
      </p:sp>
      <p:sp>
        <p:nvSpPr>
          <p:cNvPr id="4" name="ZoneTexte 3">
            <a:extLst>
              <a:ext uri="{FF2B5EF4-FFF2-40B4-BE49-F238E27FC236}">
                <a16:creationId xmlns:a16="http://schemas.microsoft.com/office/drawing/2014/main" id="{C683D8F3-4798-48F0-AE89-87AEEBA2F321}"/>
              </a:ext>
            </a:extLst>
          </p:cNvPr>
          <p:cNvSpPr txBox="1"/>
          <p:nvPr/>
        </p:nvSpPr>
        <p:spPr>
          <a:xfrm>
            <a:off x="2714625" y="4286250"/>
            <a:ext cx="7315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solidFill>
                    <a:schemeClr val="tx2"/>
                  </a:solidFill>
                </a:ln>
                <a:solidFill>
                  <a:schemeClr val="accent1"/>
                </a:solidFill>
                <a:effectLst/>
                <a:uLnTx/>
                <a:uFillTx/>
                <a:latin typeface="Tw Cen MT" panose="020B0602020104020603"/>
                <a:ea typeface="+mn-ea"/>
                <a:cs typeface="+mn-cs"/>
              </a:rPr>
              <a:t>Si oui, pouvez vous l’expliquer</a:t>
            </a:r>
          </a:p>
        </p:txBody>
      </p:sp>
    </p:spTree>
    <p:extLst>
      <p:ext uri="{BB962C8B-B14F-4D97-AF65-F5344CB8AC3E}">
        <p14:creationId xmlns:p14="http://schemas.microsoft.com/office/powerpoint/2010/main" val="1497041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paréidolie, quand on voit des visages dans des objets">
            <a:extLst>
              <a:ext uri="{FF2B5EF4-FFF2-40B4-BE49-F238E27FC236}">
                <a16:creationId xmlns:a16="http://schemas.microsoft.com/office/drawing/2014/main" id="{512AF983-24B5-49FC-B608-A10EA0779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62" y="38570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emples de paréidolies visuelles et auditives | Penser critique">
            <a:extLst>
              <a:ext uri="{FF2B5EF4-FFF2-40B4-BE49-F238E27FC236}">
                <a16:creationId xmlns:a16="http://schemas.microsoft.com/office/drawing/2014/main" id="{9D0A9FA2-ACF2-4A69-8971-53A1E5613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0" y="4009487"/>
            <a:ext cx="2476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6E841D9-AF4B-4469-AD2C-65A427A2F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221457"/>
            <a:ext cx="4276724" cy="320754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800996C-4A05-491B-BDA1-2DCF0FDCA4BC}"/>
              </a:ext>
            </a:extLst>
          </p:cNvPr>
          <p:cNvSpPr txBox="1"/>
          <p:nvPr/>
        </p:nvSpPr>
        <p:spPr>
          <a:xfrm>
            <a:off x="114300" y="825489"/>
            <a:ext cx="6096000" cy="60631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Une paréidolie est le processus survenant sous l'effet de stimuli visuels ou auditifs, portant à trouver une forme familière dans un paysage, un nuage, de la fumée, une tache d'encre, etc., une voix humaine dans un bruit, ou des paroles dans une chanson ou un discours prononcés dans une langue qu'on ne comprend pas.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solidFill>
                <a:schemeClr val="accent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solidFill>
                <a:schemeClr val="accent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solidFill>
                <a:schemeClr val="accent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 name="ZoneTexte 1">
            <a:extLst>
              <a:ext uri="{FF2B5EF4-FFF2-40B4-BE49-F238E27FC236}">
                <a16:creationId xmlns:a16="http://schemas.microsoft.com/office/drawing/2014/main" id="{384D5575-49E9-4FFB-8B22-8B5A34A395AA}"/>
              </a:ext>
            </a:extLst>
          </p:cNvPr>
          <p:cNvSpPr txBox="1"/>
          <p:nvPr/>
        </p:nvSpPr>
        <p:spPr>
          <a:xfrm>
            <a:off x="114300" y="6325671"/>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On pourrait </a:t>
            </a: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dire «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c’est rendre </a:t>
            </a: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l’étrange familier,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et </a:t>
            </a: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l’invisible  perceptible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181707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2786691-160D-42C1-B04E-A9A12231CC9A}"/>
              </a:ext>
            </a:extLst>
          </p:cNvPr>
          <p:cNvSpPr txBox="1"/>
          <p:nvPr/>
        </p:nvSpPr>
        <p:spPr>
          <a:xfrm>
            <a:off x="6915150" y="333137"/>
            <a:ext cx="5132980" cy="65248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La Femme du Garlaban</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À la fête de Gémenos, après la farandole,</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Dans l'allée d'un jardin avec les bastidans,</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En guettant l'horizon que la brise évente</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Je vis alors la femme, là-haut sur le Garlaban.</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La tête dans le ciel, les cheveux vers la côte,</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Miracle Provençal des ombres et du soleil,</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Vénus céleste, déesse de la montagne,</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Charmante et sensuelle soulevant sa poitrine !</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Elle se donne à l'astre d'or la gentille demoiselle</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Se faisant caresser par les beaux derniers rayons…</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Puis le soleil s'estompe et naissent les étoiles</a:t>
            </a:r>
            <a:br>
              <a:rPr kumimoji="0" lang="fr-FR"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Et tout s'évanouit comme dans un rêve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i="1" dirty="0">
              <a:solidFill>
                <a:prstClr val="black"/>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1"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052" name="Picture 4" descr="La Femme du Garlaban - l&amp;#39;estrangiè e li santoun">
            <a:extLst>
              <a:ext uri="{FF2B5EF4-FFF2-40B4-BE49-F238E27FC236}">
                <a16:creationId xmlns:a16="http://schemas.microsoft.com/office/drawing/2014/main" id="{7E4B5DF6-AD57-418A-8DD6-4FE5DC50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0" y="866776"/>
            <a:ext cx="6666505" cy="568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88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F316123-DDA7-4600-8F82-54E058C12690}"/>
              </a:ext>
            </a:extLst>
          </p:cNvPr>
          <p:cNvSpPr txBox="1"/>
          <p:nvPr/>
        </p:nvSpPr>
        <p:spPr>
          <a:xfrm>
            <a:off x="790575" y="1438275"/>
            <a:ext cx="10868026" cy="3631763"/>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a:t>
            </a:r>
            <a:r>
              <a:rPr lang="fr-FR" sz="2800" dirty="0">
                <a:ln w="0"/>
                <a:solidFill>
                  <a:schemeClr val="accent1"/>
                </a:solidFill>
                <a:effectLst>
                  <a:outerShdw blurRad="38100" dist="25400" dir="5400000" algn="ctr" rotWithShape="0">
                    <a:srgbClr val="6E747A">
                      <a:alpha val="43000"/>
                    </a:srgbClr>
                  </a:outerShdw>
                </a:effectLst>
              </a:rPr>
              <a:t>Ensemble vous allez vous mettre pour répondre aux questions suivantes</a:t>
            </a:r>
          </a:p>
          <a:p>
            <a:pPr algn="ctr"/>
            <a:endParaRPr lang="fr-FR" sz="1400" dirty="0">
              <a:ln w="0"/>
              <a:solidFill>
                <a:schemeClr val="accent1"/>
              </a:solidFill>
              <a:effectLst>
                <a:outerShdw blurRad="38100" dist="25400" dir="5400000" algn="ctr" rotWithShape="0">
                  <a:srgbClr val="6E747A">
                    <a:alpha val="43000"/>
                  </a:srgbClr>
                </a:outerShdw>
              </a:effectLst>
            </a:endParaRPr>
          </a:p>
          <a:p>
            <a:pPr algn="ctr"/>
            <a:r>
              <a:rPr lang="fr-FR" sz="3600" dirty="0">
                <a:ln w="0"/>
                <a:solidFill>
                  <a:schemeClr val="accent1"/>
                </a:solidFill>
                <a:effectLst>
                  <a:outerShdw blurRad="38100" dist="25400" dir="5400000" algn="ctr" rotWithShape="0">
                    <a:srgbClr val="6E747A">
                      <a:alpha val="43000"/>
                    </a:srgbClr>
                  </a:outerShdw>
                </a:effectLst>
              </a:rPr>
              <a:t>Qu’est-ce que la communication interpersonnelle ? </a:t>
            </a:r>
          </a:p>
          <a:p>
            <a:pPr marL="285750" indent="-285750">
              <a:buFont typeface="Wingdings" panose="05000000000000000000" pitchFamily="2" charset="2"/>
              <a:buChar char="Ø"/>
            </a:pPr>
            <a:endParaRPr lang="fr-FR" sz="12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r>
              <a:rPr lang="fr-FR" sz="2800" dirty="0">
                <a:ln w="0"/>
                <a:solidFill>
                  <a:schemeClr val="accent1"/>
                </a:solidFill>
                <a:effectLst>
                  <a:outerShdw blurRad="38100" dist="25400" dir="5400000" algn="ctr" rotWithShape="0">
                    <a:srgbClr val="6E747A">
                      <a:alpha val="43000"/>
                    </a:srgbClr>
                  </a:outerShdw>
                </a:effectLst>
              </a:rPr>
              <a:t> donnez une définition</a:t>
            </a:r>
          </a:p>
          <a:p>
            <a:pPr marL="285750" indent="-285750">
              <a:buFont typeface="Wingdings" panose="05000000000000000000" pitchFamily="2" charset="2"/>
              <a:buChar char="Ø"/>
            </a:pPr>
            <a:r>
              <a:rPr lang="fr-FR" sz="2800" dirty="0">
                <a:ln w="0"/>
                <a:solidFill>
                  <a:schemeClr val="accent1"/>
                </a:solidFill>
                <a:effectLst>
                  <a:outerShdw blurRad="38100" dist="25400" dir="5400000" algn="ctr" rotWithShape="0">
                    <a:srgbClr val="6E747A">
                      <a:alpha val="43000"/>
                    </a:srgbClr>
                  </a:outerShdw>
                </a:effectLst>
              </a:rPr>
              <a:t> définir : de quoi elle est constituée ? Faire un schéma</a:t>
            </a:r>
          </a:p>
          <a:p>
            <a:pPr marL="285750" indent="-285750">
              <a:buFont typeface="Wingdings" panose="05000000000000000000" pitchFamily="2" charset="2"/>
              <a:buChar char="Ø"/>
            </a:pPr>
            <a:r>
              <a:rPr lang="fr-FR" sz="2800" dirty="0">
                <a:ln w="0"/>
                <a:solidFill>
                  <a:schemeClr val="accent1"/>
                </a:solidFill>
                <a:effectLst>
                  <a:outerShdw blurRad="38100" dist="25400" dir="5400000" algn="ctr" rotWithShape="0">
                    <a:srgbClr val="6E747A">
                      <a:alpha val="43000"/>
                    </a:srgbClr>
                  </a:outerShdw>
                </a:effectLst>
              </a:rPr>
              <a:t> définir : les différents niveaux de langages ?</a:t>
            </a:r>
            <a:endParaRPr lang="fr-FR"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r>
              <a:rPr lang="fr-FR" sz="2800" dirty="0">
                <a:ln w="0"/>
                <a:solidFill>
                  <a:schemeClr val="accent1"/>
                </a:solidFill>
                <a:effectLst>
                  <a:outerShdw blurRad="38100" dist="25400" dir="5400000" algn="ctr" rotWithShape="0">
                    <a:srgbClr val="6E747A">
                      <a:alpha val="43000"/>
                    </a:srgbClr>
                  </a:outerShdw>
                </a:effectLst>
              </a:rPr>
              <a:t>définir : qu’est-ce qui peut parasiter la communication ?</a:t>
            </a:r>
          </a:p>
          <a:p>
            <a:pPr marL="285750" indent="-285750">
              <a:buFont typeface="Wingdings" panose="05000000000000000000" pitchFamily="2" charset="2"/>
              <a:buChar char="Ø"/>
            </a:pPr>
            <a:r>
              <a:rPr lang="fr-FR" sz="2800" dirty="0">
                <a:ln w="0"/>
                <a:solidFill>
                  <a:schemeClr val="accent1"/>
                </a:solidFill>
                <a:effectLst>
                  <a:outerShdw blurRad="38100" dist="25400" dir="5400000" algn="ctr" rotWithShape="0">
                    <a:srgbClr val="6E747A">
                      <a:alpha val="43000"/>
                    </a:srgbClr>
                  </a:outerShdw>
                </a:effectLst>
              </a:rPr>
              <a:t> définir : quels sont les outils d’une bonne communication ?</a:t>
            </a:r>
            <a:endParaRPr lang="fr-FR" dirty="0">
              <a:ln w="0"/>
              <a:solidFill>
                <a:schemeClr val="accent1"/>
              </a:solidFill>
              <a:effectLst>
                <a:outerShdw blurRad="38100" dist="25400" dir="5400000" algn="ctr" rotWithShape="0">
                  <a:srgbClr val="6E747A">
                    <a:alpha val="43000"/>
                  </a:srgbClr>
                </a:outerShdw>
              </a:effectLst>
            </a:endParaRPr>
          </a:p>
        </p:txBody>
      </p:sp>
      <p:sp>
        <p:nvSpPr>
          <p:cNvPr id="3" name="ZoneTexte 2">
            <a:extLst>
              <a:ext uri="{FF2B5EF4-FFF2-40B4-BE49-F238E27FC236}">
                <a16:creationId xmlns:a16="http://schemas.microsoft.com/office/drawing/2014/main" id="{0CF4D8E4-DC2A-4ED0-B33A-E163049F6222}"/>
              </a:ext>
            </a:extLst>
          </p:cNvPr>
          <p:cNvSpPr txBox="1"/>
          <p:nvPr/>
        </p:nvSpPr>
        <p:spPr>
          <a:xfrm>
            <a:off x="3448050" y="266700"/>
            <a:ext cx="3286125" cy="707886"/>
          </a:xfrm>
          <a:prstGeom prst="rect">
            <a:avLst/>
          </a:prstGeom>
          <a:noFill/>
        </p:spPr>
        <p:txBody>
          <a:bodyPr wrap="square" rtlCol="0">
            <a:spAutoFit/>
          </a:bodyPr>
          <a:lstStyle/>
          <a:p>
            <a:r>
              <a:rPr lang="fr-FR" sz="4000" dirty="0">
                <a:ln w="0">
                  <a:solidFill>
                    <a:schemeClr val="tx2"/>
                  </a:solidFill>
                </a:ln>
                <a:solidFill>
                  <a:schemeClr val="tx2"/>
                </a:solidFill>
                <a:effectLst>
                  <a:outerShdw blurRad="38100" dist="25400" dir="5400000" algn="ctr" rotWithShape="0">
                    <a:srgbClr val="6E747A">
                      <a:alpha val="43000"/>
                    </a:srgbClr>
                  </a:outerShdw>
                </a:effectLst>
              </a:rPr>
              <a:t>LA CONSIGNE</a:t>
            </a:r>
          </a:p>
        </p:txBody>
      </p:sp>
    </p:spTree>
    <p:extLst>
      <p:ext uri="{BB962C8B-B14F-4D97-AF65-F5344CB8AC3E}">
        <p14:creationId xmlns:p14="http://schemas.microsoft.com/office/powerpoint/2010/main" val="227748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B66B45-2955-426B-B2CB-F76F6677A22C}"/>
              </a:ext>
            </a:extLst>
          </p:cNvPr>
          <p:cNvSpPr txBox="1"/>
          <p:nvPr/>
        </p:nvSpPr>
        <p:spPr>
          <a:xfrm>
            <a:off x="1666875" y="366623"/>
            <a:ext cx="9563100" cy="1692771"/>
          </a:xfrm>
          <a:prstGeom prst="rect">
            <a:avLst/>
          </a:prstGeom>
          <a:noFill/>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70C0"/>
                </a:solidFill>
                <a:effectLst/>
                <a:uLnTx/>
                <a:uFillTx/>
                <a:latin typeface="Roboto"/>
                <a:ea typeface="+mn-ea"/>
                <a:cs typeface="+mn-cs"/>
              </a:rPr>
              <a:t>Ce qu'il faut savoir </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70C0"/>
              </a:solidFill>
              <a:effectLst/>
              <a:uLnTx/>
              <a:uFillTx/>
              <a:latin typeface="Roboto"/>
              <a:ea typeface="+mn-ea"/>
              <a:cs typeface="+mn-cs"/>
            </a:endParaRPr>
          </a:p>
          <a:p>
            <a:pPr marL="0" marR="0" lvl="0" indent="0" algn="just" defTabSz="457200" rtl="0" eaLnBrk="1" fontAlgn="ctr"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srgbClr val="0070C0"/>
                </a:solidFill>
                <a:effectLst/>
                <a:uLnTx/>
                <a:uFillTx/>
                <a:latin typeface="Roboto"/>
                <a:ea typeface="+mn-ea"/>
                <a:cs typeface="+mn-cs"/>
              </a:rPr>
            </a:br>
            <a:br>
              <a:rPr kumimoji="0" lang="fr-FR" sz="1800" b="0" i="0" u="none" strike="noStrike" kern="1200" cap="none" spc="0" normalizeH="0" baseline="0" noProof="0" dirty="0">
                <a:ln>
                  <a:noFill/>
                </a:ln>
                <a:solidFill>
                  <a:srgbClr val="0070C0"/>
                </a:solidFill>
                <a:effectLst/>
                <a:uLnTx/>
                <a:uFillTx/>
                <a:latin typeface="Roboto"/>
                <a:ea typeface="+mn-ea"/>
                <a:cs typeface="+mn-cs"/>
              </a:rPr>
            </a:br>
            <a:endParaRPr kumimoji="0" lang="fr-FR" sz="1800" b="0" i="0" u="none" strike="noStrike" kern="1200" cap="none" spc="0" normalizeH="0" baseline="0" noProof="0" dirty="0">
              <a:ln>
                <a:noFill/>
              </a:ln>
              <a:solidFill>
                <a:srgbClr val="0070C0"/>
              </a:solidFill>
              <a:effectLst/>
              <a:uLnTx/>
              <a:uFillTx/>
              <a:latin typeface="Tw Cen MT" panose="020B0602020104020603"/>
              <a:ea typeface="+mn-ea"/>
              <a:cs typeface="+mn-cs"/>
            </a:endParaRPr>
          </a:p>
        </p:txBody>
      </p:sp>
      <p:sp>
        <p:nvSpPr>
          <p:cNvPr id="4" name="ZoneTexte 3">
            <a:extLst>
              <a:ext uri="{FF2B5EF4-FFF2-40B4-BE49-F238E27FC236}">
                <a16:creationId xmlns:a16="http://schemas.microsoft.com/office/drawing/2014/main" id="{633A01CF-9881-41E7-A1E6-E4573CB1A1AF}"/>
              </a:ext>
            </a:extLst>
          </p:cNvPr>
          <p:cNvSpPr txBox="1"/>
          <p:nvPr/>
        </p:nvSpPr>
        <p:spPr>
          <a:xfrm>
            <a:off x="190499" y="1477178"/>
            <a:ext cx="11496675" cy="4832092"/>
          </a:xfrm>
          <a:prstGeom prst="rect">
            <a:avLst/>
          </a:prstGeom>
          <a:noFill/>
        </p:spPr>
        <p:txBody>
          <a:bodyPr wrap="square">
            <a:spAutoFit/>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Roboto"/>
                <a:ea typeface="+mn-ea"/>
                <a:cs typeface="+mn-cs"/>
              </a:rPr>
              <a:t>Ce que nos sens perçoivent n’est qu’une interprétation de la réalité.</a:t>
            </a:r>
          </a:p>
          <a:p>
            <a:pPr marL="0" marR="0" lvl="0" indent="0" algn="just" defTabSz="457200" rtl="0" eaLnBrk="1" fontAlgn="ctr" latinLnBrk="0" hangingPunct="1">
              <a:lnSpc>
                <a:spcPct val="100000"/>
              </a:lnSpc>
              <a:spcBef>
                <a:spcPts val="0"/>
              </a:spcBef>
              <a:spcAft>
                <a:spcPts val="0"/>
              </a:spcAft>
              <a:buClrTx/>
              <a:buSzTx/>
              <a:buFontTx/>
              <a:buNone/>
              <a:tabLst/>
              <a:defRPr/>
            </a:pPr>
            <a:br>
              <a:rPr kumimoji="0" lang="fr-FR" sz="2800" b="1" i="0" u="none" strike="noStrike" kern="1200" cap="none" spc="0" normalizeH="0" baseline="0" noProof="0" dirty="0">
                <a:ln>
                  <a:noFill/>
                </a:ln>
                <a:solidFill>
                  <a:srgbClr val="0070C0"/>
                </a:solidFill>
                <a:effectLst/>
                <a:uLnTx/>
                <a:uFillTx/>
                <a:latin typeface="Roboto"/>
                <a:ea typeface="+mn-ea"/>
                <a:cs typeface="+mn-cs"/>
              </a:rPr>
            </a:br>
            <a:r>
              <a:rPr kumimoji="0" lang="fr-FR" sz="2800" b="1" i="0" u="none" strike="noStrike" kern="1200" cap="none" spc="0" normalizeH="0" baseline="0" noProof="0" dirty="0">
                <a:ln>
                  <a:noFill/>
                </a:ln>
                <a:solidFill>
                  <a:srgbClr val="0070C0"/>
                </a:solidFill>
                <a:effectLst/>
                <a:uLnTx/>
                <a:uFillTx/>
                <a:latin typeface="Roboto"/>
                <a:ea typeface="+mn-ea"/>
                <a:cs typeface="+mn-cs"/>
              </a:rPr>
              <a:t>Nous percevons le réel au travers de différents filtres qui nous sont propres.</a:t>
            </a: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Roboto"/>
              <a:ea typeface="+mn-ea"/>
              <a:cs typeface="+mn-cs"/>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Roboto"/>
                <a:ea typeface="+mn-ea"/>
                <a:cs typeface="+mn-cs"/>
              </a:rPr>
              <a:t>Ils diffèrent en fonction de notre culture et de notre personnalité.</a:t>
            </a: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Roboto"/>
              <a:ea typeface="+mn-ea"/>
              <a:cs typeface="+mn-cs"/>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Roboto"/>
                <a:ea typeface="+mn-ea"/>
                <a:cs typeface="+mn-cs"/>
              </a:rPr>
              <a:t>Ces exemples sont une illustration des défis à surmonter pour avoir une perception commune  de la réalité. </a:t>
            </a: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Roboto"/>
              <a:ea typeface="+mn-ea"/>
              <a:cs typeface="+mn-cs"/>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Roboto"/>
                <a:ea typeface="+mn-ea"/>
                <a:cs typeface="+mn-cs"/>
              </a:rPr>
              <a:t>Ce principe est essentiel  en communication.</a:t>
            </a:r>
          </a:p>
        </p:txBody>
      </p:sp>
    </p:spTree>
    <p:extLst>
      <p:ext uri="{BB962C8B-B14F-4D97-AF65-F5344CB8AC3E}">
        <p14:creationId xmlns:p14="http://schemas.microsoft.com/office/powerpoint/2010/main" val="201274586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888" y="1792327"/>
            <a:ext cx="10139694" cy="1752599"/>
          </a:xfrm>
        </p:spPr>
        <p:txBody>
          <a:bodyPr>
            <a:normAutofit fontScale="90000"/>
          </a:bodyPr>
          <a:lstStyle/>
          <a:p>
            <a:pPr algn="l"/>
            <a:r>
              <a:rPr lang="fr-FR" sz="6000" b="1" dirty="0">
                <a:solidFill>
                  <a:srgbClr val="0070C0"/>
                </a:solidFill>
              </a:rPr>
              <a:t>    Donc</a:t>
            </a:r>
            <a:r>
              <a:rPr lang="fr-FR" sz="4900" b="1" dirty="0">
                <a:solidFill>
                  <a:srgbClr val="0070C0"/>
                </a:solidFill>
              </a:rPr>
              <a:t>….</a:t>
            </a:r>
            <a:br>
              <a:rPr lang="fr-FR" sz="4900" b="1" dirty="0">
                <a:solidFill>
                  <a:srgbClr val="0070C0"/>
                </a:solidFill>
              </a:rPr>
            </a:br>
            <a:br>
              <a:rPr lang="fr-FR" sz="4900" b="1" dirty="0">
                <a:solidFill>
                  <a:srgbClr val="0070C0"/>
                </a:solidFill>
              </a:rPr>
            </a:br>
            <a:r>
              <a:rPr lang="fr-FR" sz="4900" b="1" dirty="0">
                <a:solidFill>
                  <a:srgbClr val="0070C0"/>
                </a:solidFill>
              </a:rPr>
              <a:t>…</a:t>
            </a:r>
            <a:r>
              <a:rPr lang="fr-FR" sz="6000" b="1" cap="none" dirty="0">
                <a:solidFill>
                  <a:srgbClr val="0070C0"/>
                </a:solidFill>
              </a:rPr>
              <a:t>Depuis notre esprit, et celui de notre interlocuteur…</a:t>
            </a:r>
            <a:br>
              <a:rPr lang="fr-FR" sz="6000" b="1" cap="none" dirty="0">
                <a:solidFill>
                  <a:srgbClr val="0070C0"/>
                </a:solidFill>
              </a:rPr>
            </a:br>
            <a:br>
              <a:rPr lang="fr-FR" dirty="0">
                <a:solidFill>
                  <a:srgbClr val="0070C0"/>
                </a:solidFill>
              </a:rPr>
            </a:br>
            <a:br>
              <a:rPr lang="fr-FR" dirty="0">
                <a:solidFill>
                  <a:srgbClr val="0070C0"/>
                </a:solidFill>
              </a:rPr>
            </a:br>
            <a:endParaRPr lang="fr-FR" dirty="0">
              <a:solidFill>
                <a:srgbClr val="0070C0"/>
              </a:solidFill>
            </a:endParaRPr>
          </a:p>
        </p:txBody>
      </p:sp>
      <p:sp>
        <p:nvSpPr>
          <p:cNvPr id="3" name="ZoneTexte 2"/>
          <p:cNvSpPr txBox="1"/>
          <p:nvPr/>
        </p:nvSpPr>
        <p:spPr>
          <a:xfrm>
            <a:off x="414688" y="3303733"/>
            <a:ext cx="11045807" cy="2585323"/>
          </a:xfrm>
          <a:prstGeom prst="rect">
            <a:avLst/>
          </a:prstGeom>
          <a:noFill/>
        </p:spPr>
        <p:txBody>
          <a:bodyPr wrap="square" rtlCol="0">
            <a:spAutoFit/>
          </a:bodyPr>
          <a:lstStyle/>
          <a:p>
            <a:r>
              <a:rPr lang="fr-FR" sz="5400" b="1" dirty="0">
                <a:solidFill>
                  <a:srgbClr val="0070C0"/>
                </a:solidFill>
              </a:rPr>
              <a:t>Les difficultés sont liées à notre  perception de notre réalité et à l’environnement extérieur.</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051D83D-4BF5-45D4-A7C7-8E06DC71927F}"/>
              </a:ext>
            </a:extLst>
          </p:cNvPr>
          <p:cNvSpPr txBox="1"/>
          <p:nvPr/>
        </p:nvSpPr>
        <p:spPr>
          <a:xfrm>
            <a:off x="2752724" y="819417"/>
            <a:ext cx="7400925" cy="584775"/>
          </a:xfrm>
          <a:prstGeom prst="rect">
            <a:avLst/>
          </a:prstGeom>
          <a:noFill/>
        </p:spPr>
        <p:txBody>
          <a:bodyPr wrap="square" rtlCol="0">
            <a:spAutoFit/>
          </a:bodyPr>
          <a:lstStyle/>
          <a:p>
            <a:r>
              <a:rPr lang="fr-FR" sz="3200" dirty="0">
                <a:ln w="0"/>
                <a:solidFill>
                  <a:schemeClr val="accent1"/>
                </a:solidFill>
                <a:effectLst>
                  <a:outerShdw blurRad="38100" dist="25400" dir="5400000" algn="ctr" rotWithShape="0">
                    <a:srgbClr val="6E747A">
                      <a:alpha val="43000"/>
                    </a:srgbClr>
                  </a:outerShdw>
                </a:effectLst>
              </a:rPr>
              <a:t>La vidéo ci-dessous est conseiller à regarder</a:t>
            </a:r>
          </a:p>
        </p:txBody>
      </p:sp>
      <p:sp>
        <p:nvSpPr>
          <p:cNvPr id="5" name="ZoneTexte 4">
            <a:extLst>
              <a:ext uri="{FF2B5EF4-FFF2-40B4-BE49-F238E27FC236}">
                <a16:creationId xmlns:a16="http://schemas.microsoft.com/office/drawing/2014/main" id="{06855014-8155-41D5-8D15-7FC8DC664AC6}"/>
              </a:ext>
            </a:extLst>
          </p:cNvPr>
          <p:cNvSpPr txBox="1"/>
          <p:nvPr/>
        </p:nvSpPr>
        <p:spPr>
          <a:xfrm>
            <a:off x="214312" y="2049574"/>
            <a:ext cx="6124575" cy="1754326"/>
          </a:xfrm>
          <a:prstGeom prst="rect">
            <a:avLst/>
          </a:prstGeom>
          <a:noFill/>
        </p:spPr>
        <p:txBody>
          <a:bodyPr wrap="square" rtlCol="0">
            <a:spAutoFit/>
          </a:bodyPr>
          <a:lstStyle/>
          <a:p>
            <a:r>
              <a:rPr lang="fr-FR" sz="3600" dirty="0">
                <a:ln w="0"/>
                <a:solidFill>
                  <a:schemeClr val="accent1"/>
                </a:solidFill>
                <a:effectLst>
                  <a:outerShdw blurRad="38100" dist="25400" dir="5400000" algn="ctr" rotWithShape="0">
                    <a:srgbClr val="6E747A">
                      <a:alpha val="43000"/>
                    </a:srgbClr>
                  </a:outerShdw>
                </a:effectLst>
              </a:rPr>
              <a:t>Pour aller plus loin voici une autre vidéo sur la communication dans une organisation</a:t>
            </a:r>
          </a:p>
        </p:txBody>
      </p:sp>
      <p:sp>
        <p:nvSpPr>
          <p:cNvPr id="7" name="ZoneTexte 6">
            <a:extLst>
              <a:ext uri="{FF2B5EF4-FFF2-40B4-BE49-F238E27FC236}">
                <a16:creationId xmlns:a16="http://schemas.microsoft.com/office/drawing/2014/main" id="{D4E19142-7668-4FB2-B389-1D31CCEF3FAD}"/>
              </a:ext>
            </a:extLst>
          </p:cNvPr>
          <p:cNvSpPr txBox="1"/>
          <p:nvPr/>
        </p:nvSpPr>
        <p:spPr>
          <a:xfrm>
            <a:off x="8996362" y="2526142"/>
            <a:ext cx="2557463" cy="584775"/>
          </a:xfrm>
          <a:prstGeom prst="rect">
            <a:avLst/>
          </a:prstGeom>
          <a:noFill/>
        </p:spPr>
        <p:txBody>
          <a:bodyPr wrap="square" rtlCol="0">
            <a:spAutoFit/>
          </a:bodyPr>
          <a:lstStyle/>
          <a:p>
            <a:r>
              <a:rPr lang="fr-FR" sz="3200" dirty="0">
                <a:solidFill>
                  <a:srgbClr val="0070C0"/>
                </a:solidFill>
              </a:rPr>
              <a:t>vidéo de 4,07</a:t>
            </a:r>
          </a:p>
        </p:txBody>
      </p:sp>
      <p:sp>
        <p:nvSpPr>
          <p:cNvPr id="9" name="ZoneTexte 8">
            <a:extLst>
              <a:ext uri="{FF2B5EF4-FFF2-40B4-BE49-F238E27FC236}">
                <a16:creationId xmlns:a16="http://schemas.microsoft.com/office/drawing/2014/main" id="{DE143211-5EBB-49A7-969F-47F7E17D00F4}"/>
              </a:ext>
            </a:extLst>
          </p:cNvPr>
          <p:cNvSpPr txBox="1"/>
          <p:nvPr/>
        </p:nvSpPr>
        <p:spPr>
          <a:xfrm>
            <a:off x="1407318" y="4584974"/>
            <a:ext cx="8867775" cy="954107"/>
          </a:xfrm>
          <a:prstGeom prst="rect">
            <a:avLst/>
          </a:prstGeom>
          <a:noFill/>
        </p:spPr>
        <p:txBody>
          <a:bodyPr wrap="square">
            <a:spAutoFit/>
          </a:bodyPr>
          <a:lstStyle/>
          <a:p>
            <a:r>
              <a:rPr lang="fr-FR" sz="3200" dirty="0">
                <a:solidFill>
                  <a:srgbClr val="0070C0"/>
                </a:solidFill>
                <a:hlinkClick r:id="rId2">
                  <a:extLst>
                    <a:ext uri="{A12FA001-AC4F-418D-AE19-62706E023703}">
                      <ahyp:hlinkClr xmlns:ahyp="http://schemas.microsoft.com/office/drawing/2018/hyperlinkcolor" val="tx"/>
                    </a:ext>
                  </a:extLst>
                </a:hlinkClick>
              </a:rPr>
              <a:t>https://www.youtube.com/watch?v=pKuGn4XtiPo</a:t>
            </a:r>
            <a:endParaRPr lang="fr-FR" sz="3200" dirty="0">
              <a:solidFill>
                <a:srgbClr val="0070C0"/>
              </a:solidFill>
            </a:endParaRPr>
          </a:p>
          <a:p>
            <a:endParaRPr lang="fr-FR" sz="2400" dirty="0"/>
          </a:p>
        </p:txBody>
      </p:sp>
    </p:spTree>
    <p:extLst>
      <p:ext uri="{BB962C8B-B14F-4D97-AF65-F5344CB8AC3E}">
        <p14:creationId xmlns:p14="http://schemas.microsoft.com/office/powerpoint/2010/main" val="38999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F1181F-8EC0-431C-9FAD-AC5861E2EFB0}"/>
              </a:ext>
            </a:extLst>
          </p:cNvPr>
          <p:cNvSpPr txBox="1"/>
          <p:nvPr/>
        </p:nvSpPr>
        <p:spPr>
          <a:xfrm>
            <a:off x="2771775" y="0"/>
            <a:ext cx="10077449" cy="923330"/>
          </a:xfrm>
          <a:prstGeom prst="rect">
            <a:avLst/>
          </a:prstGeom>
          <a:noFill/>
        </p:spPr>
        <p:txBody>
          <a:bodyPr wrap="square" rtlCol="0">
            <a:spAutoFit/>
          </a:bodyPr>
          <a:lstStyle/>
          <a:p>
            <a:r>
              <a:rPr lang="fr-FR" sz="5400" b="1" dirty="0">
                <a:ln w="22225">
                  <a:solidFill>
                    <a:schemeClr val="tx2"/>
                  </a:solidFill>
                  <a:prstDash val="solid"/>
                </a:ln>
                <a:solidFill>
                  <a:schemeClr val="accent1"/>
                </a:solidFill>
              </a:rPr>
              <a:t>Merci pour votre attention</a:t>
            </a:r>
          </a:p>
        </p:txBody>
      </p:sp>
      <p:pic>
        <p:nvPicPr>
          <p:cNvPr id="2050" name="Picture 2" descr="Merci différentes langues Stock Illustration | Adobe Stock">
            <a:extLst>
              <a:ext uri="{FF2B5EF4-FFF2-40B4-BE49-F238E27FC236}">
                <a16:creationId xmlns:a16="http://schemas.microsoft.com/office/drawing/2014/main" id="{3BB0F46F-E07B-4D65-A25D-66F9DD691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17380"/>
            <a:ext cx="7105650" cy="462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9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2795F-17CB-4885-AF00-7DB3262F0B21}"/>
              </a:ext>
            </a:extLst>
          </p:cNvPr>
          <p:cNvSpPr>
            <a:spLocks noGrp="1"/>
          </p:cNvSpPr>
          <p:nvPr>
            <p:ph type="title"/>
          </p:nvPr>
        </p:nvSpPr>
        <p:spPr>
          <a:xfrm>
            <a:off x="1360133" y="143549"/>
            <a:ext cx="10018713" cy="1752599"/>
          </a:xfrm>
        </p:spPr>
        <p:txBody>
          <a:bodyPr>
            <a:normAutofit fontScale="90000"/>
          </a:bodyPr>
          <a:lstStyle/>
          <a:p>
            <a:br>
              <a:rPr lang="fr-FR" altLang="fr-FR" b="1" u="sng" dirty="0"/>
            </a:br>
            <a:br>
              <a:rPr lang="fr-FR" altLang="fr-FR" b="1" u="sng" dirty="0"/>
            </a:br>
            <a:r>
              <a:rPr lang="fr-FR" altLang="fr-FR" sz="4900" b="1" u="sng" dirty="0">
                <a:solidFill>
                  <a:srgbClr val="0070C0"/>
                </a:solidFill>
              </a:rPr>
              <a:t>la distance et la proximité</a:t>
            </a:r>
            <a:br>
              <a:rPr lang="fr-FR" altLang="fr-FR" b="1" u="sng" dirty="0">
                <a:solidFill>
                  <a:srgbClr val="0070C0"/>
                </a:solidFill>
              </a:rPr>
            </a:br>
            <a:br>
              <a:rPr lang="fr-FR" altLang="fr-FR" b="1" u="sng" dirty="0">
                <a:solidFill>
                  <a:srgbClr val="0070C0"/>
                </a:solidFill>
              </a:rPr>
            </a:br>
            <a:br>
              <a:rPr lang="fr-FR" altLang="fr-FR" b="1" u="sng" dirty="0">
                <a:solidFill>
                  <a:srgbClr val="0070C0"/>
                </a:solidFill>
              </a:rPr>
            </a:br>
            <a:endParaRPr lang="fr-FR" dirty="0">
              <a:solidFill>
                <a:srgbClr val="0070C0"/>
              </a:solidFill>
            </a:endParaRPr>
          </a:p>
        </p:txBody>
      </p:sp>
      <p:sp>
        <p:nvSpPr>
          <p:cNvPr id="3" name="Espace réservé du contenu 2">
            <a:extLst>
              <a:ext uri="{FF2B5EF4-FFF2-40B4-BE49-F238E27FC236}">
                <a16:creationId xmlns:a16="http://schemas.microsoft.com/office/drawing/2014/main" id="{F458B537-7A9B-49B1-8F09-DEB69970CE12}"/>
              </a:ext>
            </a:extLst>
          </p:cNvPr>
          <p:cNvSpPr>
            <a:spLocks noGrp="1"/>
          </p:cNvSpPr>
          <p:nvPr>
            <p:ph sz="quarter" idx="13"/>
          </p:nvPr>
        </p:nvSpPr>
        <p:spPr>
          <a:xfrm>
            <a:off x="295117" y="2014704"/>
            <a:ext cx="11601765" cy="2320813"/>
          </a:xfrm>
        </p:spPr>
        <p:txBody>
          <a:bodyPr/>
          <a:lstStyle/>
          <a:p>
            <a:pPr marL="0" indent="0">
              <a:buNone/>
            </a:pPr>
            <a:r>
              <a:rPr lang="fr-FR" altLang="fr-FR" sz="3600" dirty="0">
                <a:solidFill>
                  <a:srgbClr val="0070C0"/>
                </a:solidFill>
              </a:rPr>
              <a:t>distance intime, sociale, personnelle.</a:t>
            </a:r>
            <a:r>
              <a:rPr lang="fr-FR" altLang="fr-FR" sz="3600" dirty="0"/>
              <a:t>             </a:t>
            </a:r>
            <a:r>
              <a:rPr lang="fr-FR" altLang="fr-FR" sz="3600" dirty="0">
                <a:solidFill>
                  <a:srgbClr val="0070C0"/>
                </a:solidFill>
              </a:rPr>
              <a:t>territoire de tout être vivant, animal ou            humain, de l’espace nécessaire à son équilibre</a:t>
            </a:r>
            <a:r>
              <a:rPr lang="fr-FR" altLang="fr-FR" sz="3200" dirty="0">
                <a:solidFill>
                  <a:srgbClr val="0070C0"/>
                </a:solidFill>
              </a:rPr>
              <a:t>.</a:t>
            </a:r>
          </a:p>
          <a:p>
            <a:endParaRPr lang="fr-FR" altLang="fr-FR" sz="3200" dirty="0"/>
          </a:p>
          <a:p>
            <a:endParaRPr lang="fr-FR" altLang="fr-FR" sz="1800" dirty="0"/>
          </a:p>
          <a:p>
            <a:endParaRPr lang="fr-FR" altLang="fr-FR" sz="1800" dirty="0"/>
          </a:p>
          <a:p>
            <a:endParaRPr lang="fr-FR" sz="2100" dirty="0"/>
          </a:p>
          <a:p>
            <a:endParaRPr lang="fr-FR" sz="2100" dirty="0"/>
          </a:p>
          <a:p>
            <a:endParaRPr lang="fr-FR" dirty="0"/>
          </a:p>
          <a:p>
            <a:endParaRPr lang="fr-FR" dirty="0"/>
          </a:p>
          <a:p>
            <a:endParaRPr lang="fr-FR" dirty="0"/>
          </a:p>
        </p:txBody>
      </p:sp>
      <p:sp>
        <p:nvSpPr>
          <p:cNvPr id="4" name="Rectangle 3">
            <a:extLst>
              <a:ext uri="{FF2B5EF4-FFF2-40B4-BE49-F238E27FC236}">
                <a16:creationId xmlns:a16="http://schemas.microsoft.com/office/drawing/2014/main" id="{1DD85C66-717C-42FB-B43D-60888EB8C3F0}"/>
              </a:ext>
            </a:extLst>
          </p:cNvPr>
          <p:cNvSpPr/>
          <p:nvPr/>
        </p:nvSpPr>
        <p:spPr>
          <a:xfrm>
            <a:off x="533400" y="4372982"/>
            <a:ext cx="10115549" cy="19082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fr-FR" sz="1350" b="0" i="0" u="none" strike="noStrike" kern="1200" cap="none" spc="0" normalizeH="0" baseline="0" noProof="0" dirty="0">
                <a:ln>
                  <a:noFill/>
                </a:ln>
                <a:solidFill>
                  <a:srgbClr val="1D1D1B"/>
                </a:solidFill>
                <a:effectLst/>
                <a:uLnTx/>
                <a:uFillTx/>
                <a:latin typeface="Montserrat"/>
                <a:ea typeface="+mn-ea"/>
                <a:cs typeface="+mn-cs"/>
                <a:hlinkClick r:id="rId2">
                  <a:extLst>
                    <a:ext uri="{A12FA001-AC4F-418D-AE19-62706E023703}">
                      <ahyp:hlinkClr xmlns:ahyp="http://schemas.microsoft.com/office/drawing/2018/hyperlinkcolor" val="tx"/>
                    </a:ext>
                  </a:extLst>
                </a:hlinkClick>
              </a:rPr>
            </a:br>
            <a:endParaRPr kumimoji="0" lang="fr-FR" sz="1350" b="0" i="0" u="sng" strike="noStrike" kern="1200" cap="none" spc="0" normalizeH="0" baseline="0" noProof="0" dirty="0">
              <a:ln>
                <a:noFill/>
              </a:ln>
              <a:solidFill>
                <a:srgbClr val="274FA4">
                  <a:lumMod val="75000"/>
                </a:srgbClr>
              </a:solidFill>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1" i="0" u="sng" strike="noStrike" kern="1200" cap="none" spc="0" normalizeH="0" baseline="0" noProof="0" dirty="0">
              <a:ln>
                <a:noFill/>
              </a:ln>
              <a:solidFill>
                <a:srgbClr val="274FA4">
                  <a:lumMod val="75000"/>
                </a:srgbClr>
              </a:solidFill>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1" i="0" u="sng" strike="noStrike" kern="1200" cap="none" spc="0" normalizeH="0" baseline="0" noProof="0" dirty="0">
              <a:ln>
                <a:noFill/>
              </a:ln>
              <a:solidFill>
                <a:srgbClr val="274FA4">
                  <a:lumMod val="75000"/>
                </a:srgbClr>
              </a:solidFill>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3">
                  <a:extLst>
                    <a:ext uri="{A12FA001-AC4F-418D-AE19-62706E023703}">
                      <ahyp:hlinkClr xmlns:ahyp="http://schemas.microsoft.com/office/drawing/2018/hyperlinkcolor" val="tx"/>
                    </a:ext>
                  </a:extLst>
                </a:hlinkClick>
              </a:rPr>
              <a:t>La</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proxémie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4">
                  <a:extLst>
                    <a:ext uri="{A12FA001-AC4F-418D-AE19-62706E023703}">
                      <ahyp:hlinkClr xmlns:ahyp="http://schemas.microsoft.com/office/drawing/2018/hyperlinkcolor" val="tx"/>
                    </a:ext>
                  </a:extLst>
                </a:hlinkClick>
              </a:rPr>
              <a:t>nous</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5">
                  <a:extLst>
                    <a:ext uri="{A12FA001-AC4F-418D-AE19-62706E023703}">
                      <ahyp:hlinkClr xmlns:ahyp="http://schemas.microsoft.com/office/drawing/2018/hyperlinkcolor" val="tx"/>
                    </a:ext>
                  </a:extLst>
                </a:hlinkClick>
              </a:rPr>
              <a:t>enseigne</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6">
                  <a:extLst>
                    <a:ext uri="{A12FA001-AC4F-418D-AE19-62706E023703}">
                      <ahyp:hlinkClr xmlns:ahyp="http://schemas.microsoft.com/office/drawing/2018/hyperlinkcolor" val="tx"/>
                    </a:ext>
                  </a:extLst>
                </a:hlinkClick>
              </a:rPr>
              <a:t>que</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3">
                  <a:extLst>
                    <a:ext uri="{A12FA001-AC4F-418D-AE19-62706E023703}">
                      <ahyp:hlinkClr xmlns:ahyp="http://schemas.microsoft.com/office/drawing/2018/hyperlinkcolor" val="tx"/>
                    </a:ext>
                  </a:extLst>
                </a:hlinkClick>
              </a:rPr>
              <a:t>la</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7">
                  <a:extLst>
                    <a:ext uri="{A12FA001-AC4F-418D-AE19-62706E023703}">
                      <ahyp:hlinkClr xmlns:ahyp="http://schemas.microsoft.com/office/drawing/2018/hyperlinkcolor" val="tx"/>
                    </a:ext>
                  </a:extLst>
                </a:hlinkClick>
              </a:rPr>
              <a:t>perception</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8">
                  <a:extLst>
                    <a:ext uri="{A12FA001-AC4F-418D-AE19-62706E023703}">
                      <ahyp:hlinkClr xmlns:ahyp="http://schemas.microsoft.com/office/drawing/2018/hyperlinkcolor" val="tx"/>
                    </a:ext>
                  </a:extLst>
                </a:hlinkClick>
              </a:rPr>
              <a:t>des</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9">
                  <a:extLst>
                    <a:ext uri="{A12FA001-AC4F-418D-AE19-62706E023703}">
                      <ahyp:hlinkClr xmlns:ahyp="http://schemas.microsoft.com/office/drawing/2018/hyperlinkcolor" val="tx"/>
                    </a:ext>
                  </a:extLst>
                </a:hlinkClick>
              </a:rPr>
              <a:t>distances</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0">
                  <a:extLst>
                    <a:ext uri="{A12FA001-AC4F-418D-AE19-62706E023703}">
                      <ahyp:hlinkClr xmlns:ahyp="http://schemas.microsoft.com/office/drawing/2018/hyperlinkcolor" val="tx"/>
                    </a:ext>
                  </a:extLst>
                </a:hlinkClick>
              </a:rPr>
              <a:t>intimes</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1">
                  <a:extLst>
                    <a:ext uri="{A12FA001-AC4F-418D-AE19-62706E023703}">
                      <ahyp:hlinkClr xmlns:ahyp="http://schemas.microsoft.com/office/drawing/2018/hyperlinkcolor" val="tx"/>
                    </a:ext>
                  </a:extLst>
                </a:hlinkClick>
              </a:rPr>
              <a:t>et</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2">
                  <a:extLst>
                    <a:ext uri="{A12FA001-AC4F-418D-AE19-62706E023703}">
                      <ahyp:hlinkClr xmlns:ahyp="http://schemas.microsoft.com/office/drawing/2018/hyperlinkcolor" val="tx"/>
                    </a:ext>
                  </a:extLst>
                </a:hlinkClick>
              </a:rPr>
              <a:t>sociales</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3">
                  <a:extLst>
                    <a:ext uri="{A12FA001-AC4F-418D-AE19-62706E023703}">
                      <ahyp:hlinkClr xmlns:ahyp="http://schemas.microsoft.com/office/drawing/2018/hyperlinkcolor" val="tx"/>
                    </a:ext>
                  </a:extLst>
                </a:hlinkClick>
              </a:rPr>
              <a:t>peut</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4">
                  <a:extLst>
                    <a:ext uri="{A12FA001-AC4F-418D-AE19-62706E023703}">
                      <ahyp:hlinkClr xmlns:ahyp="http://schemas.microsoft.com/office/drawing/2018/hyperlinkcolor" val="tx"/>
                    </a:ext>
                  </a:extLst>
                </a:hlinkClick>
              </a:rPr>
              <a:t>varier</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5">
                  <a:extLst>
                    <a:ext uri="{A12FA001-AC4F-418D-AE19-62706E023703}">
                      <ahyp:hlinkClr xmlns:ahyp="http://schemas.microsoft.com/office/drawing/2018/hyperlinkcolor" val="tx"/>
                    </a:ext>
                  </a:extLst>
                </a:hlinkClick>
              </a:rPr>
              <a:t>d'un</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6">
                  <a:extLst>
                    <a:ext uri="{A12FA001-AC4F-418D-AE19-62706E023703}">
                      <ahyp:hlinkClr xmlns:ahyp="http://schemas.microsoft.com/office/drawing/2018/hyperlinkcolor" val="tx"/>
                    </a:ext>
                  </a:extLst>
                </a:hlinkClick>
              </a:rPr>
              <a:t>individu</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7">
                  <a:extLst>
                    <a:ext uri="{A12FA001-AC4F-418D-AE19-62706E023703}">
                      <ahyp:hlinkClr xmlns:ahyp="http://schemas.microsoft.com/office/drawing/2018/hyperlinkcolor" val="tx"/>
                    </a:ext>
                  </a:extLst>
                </a:hlinkClick>
              </a:rPr>
              <a:t>à</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rPr>
              <a:t> </a:t>
            </a:r>
            <a:r>
              <a:rPr kumimoji="0" lang="fr-FR" sz="3200" b="0" i="0" u="sng" strike="noStrike" kern="1200" cap="none" spc="0" normalizeH="0" baseline="0" noProof="0" dirty="0">
                <a:ln>
                  <a:noFill/>
                </a:ln>
                <a:solidFill>
                  <a:srgbClr val="274FA4">
                    <a:lumMod val="75000"/>
                  </a:srgbClr>
                </a:solidFill>
                <a:effectLst/>
                <a:uLnTx/>
                <a:uFillTx/>
                <a:latin typeface="Montserrat"/>
                <a:ea typeface="+mn-ea"/>
                <a:cs typeface="+mn-cs"/>
                <a:hlinkClick r:id="rId18">
                  <a:extLst>
                    <a:ext uri="{A12FA001-AC4F-418D-AE19-62706E023703}">
                      <ahyp:hlinkClr xmlns:ahyp="http://schemas.microsoft.com/office/drawing/2018/hyperlinkcolor" val="tx"/>
                    </a:ext>
                  </a:extLst>
                </a:hlinkClick>
              </a:rPr>
              <a:t>l'autre</a:t>
            </a:r>
            <a:r>
              <a:rPr kumimoji="0" lang="fr-FR" sz="3200" b="0" i="0" u="sng" strike="noStrike" kern="1200" cap="none" spc="0" normalizeH="0" baseline="0" noProof="0" dirty="0">
                <a:ln>
                  <a:noFill/>
                </a:ln>
                <a:solidFill>
                  <a:srgbClr val="0070C0"/>
                </a:solidFill>
                <a:effectLst/>
                <a:uLnTx/>
                <a:uFillTx/>
                <a:latin typeface="Montserrat"/>
                <a:ea typeface="+mn-ea"/>
                <a:cs typeface="+mn-cs"/>
              </a:rPr>
              <a:t>….</a:t>
            </a:r>
          </a:p>
        </p:txBody>
      </p:sp>
    </p:spTree>
    <p:extLst>
      <p:ext uri="{BB962C8B-B14F-4D97-AF65-F5344CB8AC3E}">
        <p14:creationId xmlns:p14="http://schemas.microsoft.com/office/powerpoint/2010/main" val="2477645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la proxÃ©mie en communication&quot;">
            <a:extLst>
              <a:ext uri="{FF2B5EF4-FFF2-40B4-BE49-F238E27FC236}">
                <a16:creationId xmlns:a16="http://schemas.microsoft.com/office/drawing/2014/main" id="{995831A0-9126-4957-A0DE-0AAB65B2D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78" r="5" b="4465"/>
          <a:stretch/>
        </p:blipFill>
        <p:spPr bwMode="auto">
          <a:xfrm>
            <a:off x="219075" y="2352381"/>
            <a:ext cx="11420475" cy="39257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8857DC7-73C1-490F-9E6E-73C3CCCE96AF}"/>
              </a:ext>
            </a:extLst>
          </p:cNvPr>
          <p:cNvSpPr>
            <a:spLocks noGrp="1"/>
          </p:cNvSpPr>
          <p:nvPr>
            <p:ph type="title"/>
          </p:nvPr>
        </p:nvSpPr>
        <p:spPr>
          <a:xfrm>
            <a:off x="1134029" y="361932"/>
            <a:ext cx="7424928" cy="837533"/>
          </a:xfrm>
        </p:spPr>
        <p:txBody>
          <a:bodyPr vert="horz" lIns="68580" tIns="34290" rIns="68580" bIns="34290" rtlCol="0" anchor="b">
            <a:normAutofit/>
          </a:bodyPr>
          <a:lstStyle/>
          <a:p>
            <a:r>
              <a:rPr lang="en-US" sz="3000" b="1" spc="38" dirty="0">
                <a:ln w="9525" cmpd="sng">
                  <a:solidFill>
                    <a:schemeClr val="tx2">
                      <a:lumMod val="75000"/>
                    </a:schemeClr>
                  </a:solidFill>
                  <a:prstDash val="solid"/>
                </a:ln>
                <a:solidFill>
                  <a:srgbClr val="0070C0"/>
                </a:solidFill>
              </a:rPr>
              <a:t>….ET SELON LES CULTURES</a:t>
            </a:r>
          </a:p>
        </p:txBody>
      </p:sp>
      <p:sp>
        <p:nvSpPr>
          <p:cNvPr id="3" name="ZoneTexte 2">
            <a:extLst>
              <a:ext uri="{FF2B5EF4-FFF2-40B4-BE49-F238E27FC236}">
                <a16:creationId xmlns:a16="http://schemas.microsoft.com/office/drawing/2014/main" id="{AC608793-CE73-4692-8339-66698EEAA78C}"/>
              </a:ext>
            </a:extLst>
          </p:cNvPr>
          <p:cNvSpPr txBox="1"/>
          <p:nvPr/>
        </p:nvSpPr>
        <p:spPr>
          <a:xfrm>
            <a:off x="5362576" y="1033806"/>
            <a:ext cx="591502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0070C0"/>
                </a:solidFill>
                <a:effectLst/>
                <a:uLnTx/>
                <a:uFillTx/>
                <a:latin typeface="Tw Cen MT" panose="020B0602020104020603"/>
                <a:ea typeface="+mn-ea"/>
                <a:cs typeface="+mn-cs"/>
              </a:rPr>
              <a:t>La distance</a:t>
            </a:r>
          </a:p>
        </p:txBody>
      </p:sp>
    </p:spTree>
    <p:extLst>
      <p:ext uri="{BB962C8B-B14F-4D97-AF65-F5344CB8AC3E}">
        <p14:creationId xmlns:p14="http://schemas.microsoft.com/office/powerpoint/2010/main" val="17096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E2A416-CA46-413C-A2CF-3DFD9113155C}"/>
              </a:ext>
            </a:extLst>
          </p:cNvPr>
          <p:cNvSpPr txBox="1"/>
          <p:nvPr/>
        </p:nvSpPr>
        <p:spPr>
          <a:xfrm>
            <a:off x="295275" y="976053"/>
            <a:ext cx="11763374" cy="38472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apple-system"/>
                <a:ea typeface="+mn-ea"/>
                <a:cs typeface="+mn-cs"/>
              </a:rPr>
              <a:t>Quelles sont les techniques de communication pour améliorer les relations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t>La PNL ou </a:t>
            </a: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hlinkClick r:id="rId2"/>
              </a:rPr>
              <a:t>programmation neurolinguistique</a:t>
            </a:r>
            <a:b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b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hlinkClick r:id="rId3"/>
              </a:rPr>
              <a:t>Le coaching de vie</a:t>
            </a: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b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t>Le </a:t>
            </a: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hlinkClick r:id="rId4"/>
              </a:rPr>
              <a:t>Développement Personnel</a:t>
            </a: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t>la </a:t>
            </a: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hlinkClick r:id="rId5"/>
              </a:rPr>
              <a:t>Communication Non Violente</a:t>
            </a:r>
            <a:r>
              <a:rPr kumimoji="0" lang="fr-FR" sz="24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t> (CNV) de Marshall Rosenberg</a:t>
            </a:r>
            <a:endParaRPr kumimoji="0" lang="fr-FR" sz="18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endParaRPr>
          </a:p>
        </p:txBody>
      </p:sp>
      <p:sp>
        <p:nvSpPr>
          <p:cNvPr id="5" name="ZoneTexte 4">
            <a:extLst>
              <a:ext uri="{FF2B5EF4-FFF2-40B4-BE49-F238E27FC236}">
                <a16:creationId xmlns:a16="http://schemas.microsoft.com/office/drawing/2014/main" id="{6EAD838E-3755-4541-8CCB-0CCF90E2CC57}"/>
              </a:ext>
            </a:extLst>
          </p:cNvPr>
          <p:cNvSpPr txBox="1"/>
          <p:nvPr/>
        </p:nvSpPr>
        <p:spPr>
          <a:xfrm>
            <a:off x="8401050" y="2057716"/>
            <a:ext cx="19526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Vidéo de 3,18 mn</a:t>
            </a:r>
          </a:p>
        </p:txBody>
      </p:sp>
      <p:sp>
        <p:nvSpPr>
          <p:cNvPr id="6" name="ZoneTexte 5">
            <a:extLst>
              <a:ext uri="{FF2B5EF4-FFF2-40B4-BE49-F238E27FC236}">
                <a16:creationId xmlns:a16="http://schemas.microsoft.com/office/drawing/2014/main" id="{3F8C4634-50A6-459E-BE52-FE31DEDAFAF3}"/>
              </a:ext>
            </a:extLst>
          </p:cNvPr>
          <p:cNvSpPr txBox="1"/>
          <p:nvPr/>
        </p:nvSpPr>
        <p:spPr>
          <a:xfrm>
            <a:off x="4505324" y="200594"/>
            <a:ext cx="406717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Tw Cen MT" panose="020B0602020104020603"/>
                <a:ea typeface="+mn-ea"/>
                <a:cs typeface="+mn-cs"/>
              </a:rPr>
              <a:t>Pour aller plus loin </a:t>
            </a:r>
          </a:p>
        </p:txBody>
      </p:sp>
      <p:sp>
        <p:nvSpPr>
          <p:cNvPr id="7" name="ZoneTexte 6">
            <a:extLst>
              <a:ext uri="{FF2B5EF4-FFF2-40B4-BE49-F238E27FC236}">
                <a16:creationId xmlns:a16="http://schemas.microsoft.com/office/drawing/2014/main" id="{45417238-5DAD-45B9-A424-CD303B13226B}"/>
              </a:ext>
            </a:extLst>
          </p:cNvPr>
          <p:cNvSpPr txBox="1"/>
          <p:nvPr/>
        </p:nvSpPr>
        <p:spPr>
          <a:xfrm>
            <a:off x="8401050" y="2806070"/>
            <a:ext cx="3276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Article à lire</a:t>
            </a:r>
          </a:p>
        </p:txBody>
      </p:sp>
      <p:sp>
        <p:nvSpPr>
          <p:cNvPr id="9" name="ZoneTexte 8">
            <a:extLst>
              <a:ext uri="{FF2B5EF4-FFF2-40B4-BE49-F238E27FC236}">
                <a16:creationId xmlns:a16="http://schemas.microsoft.com/office/drawing/2014/main" id="{6C590941-1B24-4C5F-AB97-8F8516216045}"/>
              </a:ext>
            </a:extLst>
          </p:cNvPr>
          <p:cNvSpPr txBox="1"/>
          <p:nvPr/>
        </p:nvSpPr>
        <p:spPr>
          <a:xfrm>
            <a:off x="8401050" y="3554425"/>
            <a:ext cx="3276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Article à lire</a:t>
            </a:r>
          </a:p>
        </p:txBody>
      </p:sp>
      <p:sp>
        <p:nvSpPr>
          <p:cNvPr id="12" name="ZoneTexte 11">
            <a:extLst>
              <a:ext uri="{FF2B5EF4-FFF2-40B4-BE49-F238E27FC236}">
                <a16:creationId xmlns:a16="http://schemas.microsoft.com/office/drawing/2014/main" id="{895ED9AA-1732-41E8-B18A-533B487300AF}"/>
              </a:ext>
            </a:extLst>
          </p:cNvPr>
          <p:cNvSpPr txBox="1"/>
          <p:nvPr/>
        </p:nvSpPr>
        <p:spPr>
          <a:xfrm>
            <a:off x="123825" y="5491422"/>
            <a:ext cx="1169670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Tw Cen MT" panose="020B0602020104020603"/>
                <a:ea typeface="+mn-ea"/>
                <a:cs typeface="+mn-cs"/>
              </a:rPr>
              <a:t>Pour accéder au lien, cliquez avec la touche CTRL et le bouton gauche de la souris sur le lien en bleu </a:t>
            </a:r>
          </a:p>
        </p:txBody>
      </p:sp>
      <p:sp>
        <p:nvSpPr>
          <p:cNvPr id="13" name="ZoneTexte 12">
            <a:extLst>
              <a:ext uri="{FF2B5EF4-FFF2-40B4-BE49-F238E27FC236}">
                <a16:creationId xmlns:a16="http://schemas.microsoft.com/office/drawing/2014/main" id="{12D5AD11-879B-4298-97D9-11B37484B1B0}"/>
              </a:ext>
            </a:extLst>
          </p:cNvPr>
          <p:cNvSpPr txBox="1"/>
          <p:nvPr/>
        </p:nvSpPr>
        <p:spPr>
          <a:xfrm>
            <a:off x="9182100" y="4361669"/>
            <a:ext cx="26384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Article et vidéo de 12mn</a:t>
            </a:r>
          </a:p>
        </p:txBody>
      </p:sp>
    </p:spTree>
    <p:extLst>
      <p:ext uri="{BB962C8B-B14F-4D97-AF65-F5344CB8AC3E}">
        <p14:creationId xmlns:p14="http://schemas.microsoft.com/office/powerpoint/2010/main" val="404362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410E88-D232-4B27-80A6-4F5FD99A7067}"/>
              </a:ext>
            </a:extLst>
          </p:cNvPr>
          <p:cNvSpPr txBox="1"/>
          <p:nvPr/>
        </p:nvSpPr>
        <p:spPr>
          <a:xfrm>
            <a:off x="1581150" y="1552575"/>
            <a:ext cx="9763125" cy="3785652"/>
          </a:xfrm>
          <a:prstGeom prst="rect">
            <a:avLst/>
          </a:prstGeom>
          <a:noFill/>
        </p:spPr>
        <p:txBody>
          <a:bodyPr wrap="square" rtlCol="0">
            <a:spAutoFit/>
          </a:bodyPr>
          <a:lstStyle/>
          <a:p>
            <a:pPr algn="ctr"/>
            <a:r>
              <a:rPr lang="fr-FR" sz="8000" b="1" dirty="0">
                <a:ln w="22225">
                  <a:solidFill>
                    <a:schemeClr val="accent1"/>
                  </a:solidFill>
                  <a:prstDash val="solid"/>
                </a:ln>
                <a:solidFill>
                  <a:schemeClr val="accent1">
                    <a:lumMod val="75000"/>
                  </a:schemeClr>
                </a:solidFill>
              </a:rPr>
              <a:t>EXPLICATION DU PROCESSUS DE LA COMMUNICATION</a:t>
            </a:r>
          </a:p>
        </p:txBody>
      </p:sp>
    </p:spTree>
    <p:extLst>
      <p:ext uri="{BB962C8B-B14F-4D97-AF65-F5344CB8AC3E}">
        <p14:creationId xmlns:p14="http://schemas.microsoft.com/office/powerpoint/2010/main" val="301896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2AFCFFA-9DF5-4456-B79A-15BA191F27A5}"/>
              </a:ext>
            </a:extLst>
          </p:cNvPr>
          <p:cNvSpPr txBox="1"/>
          <p:nvPr/>
        </p:nvSpPr>
        <p:spPr>
          <a:xfrm>
            <a:off x="180975" y="452139"/>
            <a:ext cx="11830049" cy="44627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BebasNeue"/>
                <a:ea typeface="+mn-ea"/>
                <a:cs typeface="+mn-cs"/>
              </a:rPr>
              <a:t>Communication interpersonnelle ? Définition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Bebas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w="0"/>
                <a:solidFill>
                  <a:srgbClr val="274FA4"/>
                </a:solidFill>
                <a:effectLst>
                  <a:outerShdw blurRad="38100" dist="25400" dir="5400000" algn="ctr" rotWithShape="0">
                    <a:srgbClr val="6E747A">
                      <a:alpha val="43000"/>
                    </a:srgbClr>
                  </a:outerShdw>
                </a:effectLst>
                <a:uLnTx/>
                <a:uFillTx/>
                <a:latin typeface="Montserrat"/>
                <a:ea typeface="+mn-ea"/>
                <a:cs typeface="+mn-cs"/>
              </a:rPr>
              <a:t>La communication interpersonnelle regroupe les interactions entre individus afin d’échanger des informations, des idées, des émotions… La communication est l'action de communiquer, de construire une relation avec une autre personne ou un groupe de personnes, de transférer quelque chose à quelqu'un.</a:t>
            </a:r>
          </a:p>
        </p:txBody>
      </p:sp>
      <p:sp>
        <p:nvSpPr>
          <p:cNvPr id="2" name="ZoneTexte 1">
            <a:extLst>
              <a:ext uri="{FF2B5EF4-FFF2-40B4-BE49-F238E27FC236}">
                <a16:creationId xmlns:a16="http://schemas.microsoft.com/office/drawing/2014/main" id="{763A1E4E-796B-4F46-9D66-55CD776ACB23}"/>
              </a:ext>
            </a:extLst>
          </p:cNvPr>
          <p:cNvSpPr txBox="1"/>
          <p:nvPr/>
        </p:nvSpPr>
        <p:spPr>
          <a:xfrm>
            <a:off x="1990725" y="5943600"/>
            <a:ext cx="96202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Source : https://www.parentheses-coaching.com/communication-interpersonnelle</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4598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éma de la communication">
            <a:extLst>
              <a:ext uri="{FF2B5EF4-FFF2-40B4-BE49-F238E27FC236}">
                <a16:creationId xmlns:a16="http://schemas.microsoft.com/office/drawing/2014/main" id="{2BE1DFCD-6DCE-440E-A9C7-2732561EA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FC453-08B1-43E8-9237-A3336EDAAEC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29AB21B-1557-415E-B765-73722F1FFC31}"/>
              </a:ext>
            </a:extLst>
          </p:cNvPr>
          <p:cNvSpPr>
            <a:spLocks noGrp="1"/>
          </p:cNvSpPr>
          <p:nvPr>
            <p:ph sz="quarter" idx="13"/>
          </p:nvPr>
        </p:nvSpPr>
        <p:spPr/>
        <p:txBody>
          <a:bodyPr/>
          <a:lstStyle/>
          <a:p>
            <a:endParaRPr lang="fr-FR"/>
          </a:p>
        </p:txBody>
      </p:sp>
      <p:pic>
        <p:nvPicPr>
          <p:cNvPr id="1026" name="Picture 2" descr="RÃ©sultat de recherche d'images pour &quot;Ã©coute active dÃ©finition&quot;">
            <a:extLst>
              <a:ext uri="{FF2B5EF4-FFF2-40B4-BE49-F238E27FC236}">
                <a16:creationId xmlns:a16="http://schemas.microsoft.com/office/drawing/2014/main" id="{16576E32-E0D8-4AA0-8C6C-FAA8DFD6B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53486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s registres de langue | Fantadys">
            <a:extLst>
              <a:ext uri="{FF2B5EF4-FFF2-40B4-BE49-F238E27FC236}">
                <a16:creationId xmlns:a16="http://schemas.microsoft.com/office/drawing/2014/main" id="{36629B2C-5536-4BB7-A6D1-BF2F7E8F6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94131"/>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877</TotalTime>
  <Words>1229</Words>
  <Application>Microsoft Office PowerPoint</Application>
  <PresentationFormat>Grand écran</PresentationFormat>
  <Paragraphs>159</Paragraphs>
  <Slides>46</Slides>
  <Notes>1</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46</vt:i4>
      </vt:variant>
    </vt:vector>
  </HeadingPairs>
  <TitlesOfParts>
    <vt:vector size="61" baseType="lpstr">
      <vt:lpstr>-apple-system</vt:lpstr>
      <vt:lpstr>Arial</vt:lpstr>
      <vt:lpstr>Arial</vt:lpstr>
      <vt:lpstr>BebasNeue</vt:lpstr>
      <vt:lpstr>Calibri</vt:lpstr>
      <vt:lpstr>helmet</vt:lpstr>
      <vt:lpstr>Lato</vt:lpstr>
      <vt:lpstr>Montserrat</vt:lpstr>
      <vt:lpstr>PT Sans</vt:lpstr>
      <vt:lpstr>Roboto</vt:lpstr>
      <vt:lpstr>Times New Roman</vt:lpstr>
      <vt:lpstr>Tw Cen MT</vt:lpstr>
      <vt:lpstr>Verdana</vt:lpstr>
      <vt:lpstr>Wingdings</vt:lpstr>
      <vt:lpstr>Ronds dans l’eau</vt:lpstr>
      <vt:lpstr>Présentation PowerPoint</vt:lpstr>
      <vt:lpstr>Présentation PowerPoint</vt:lpstr>
      <vt:lpstr>La communication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ECOUTE vs ECOUTE ACTIVE</vt:lpstr>
      <vt:lpstr>L’empathie</vt:lpstr>
      <vt:lpstr>Présentation PowerPoint</vt:lpstr>
      <vt:lpstr>Présentation PowerPoint</vt:lpstr>
      <vt:lpstr>Présentation PowerPoint</vt:lpstr>
      <vt:lpstr>  . Vous voulez dire que… · Vous pensez que… · Selon vous… · D’après vous… · Si j’ai bien compris, vous dites que… </vt:lpstr>
      <vt:lpstr>Présentation PowerPoint</vt:lpstr>
      <vt:lpstr>Présentation PowerPoint</vt:lpstr>
      <vt:lpstr>Présentation PowerPoint</vt:lpstr>
      <vt:lpstr>Présentation PowerPoint</vt:lpstr>
      <vt:lpstr>Présentation PowerPoint</vt:lpstr>
      <vt:lpstr>Présentation PowerPoint</vt:lpstr>
      <vt:lpstr>Donc depuis notre esprit et celui de notre interlocuteur</vt:lpstr>
      <vt:lpstr>Présentation PowerPoint</vt:lpstr>
      <vt:lpstr>Les freins, les filtres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Donc….  …Depuis notre esprit, et celui de notre interlocuteur…   </vt:lpstr>
      <vt:lpstr>Présentation PowerPoint</vt:lpstr>
      <vt:lpstr>Présentation PowerPoint</vt:lpstr>
      <vt:lpstr>  la distance et la proximité   </vt:lpstr>
      <vt:lpstr>….ET SELON LES CULTURES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communication</dc:title>
  <dc:creator>Sandrine Pion</dc:creator>
  <cp:lastModifiedBy>Sandrine PION</cp:lastModifiedBy>
  <cp:revision>142</cp:revision>
  <dcterms:created xsi:type="dcterms:W3CDTF">2019-10-20T15:35:06Z</dcterms:created>
  <dcterms:modified xsi:type="dcterms:W3CDTF">2023-10-18T09:12:46Z</dcterms:modified>
</cp:coreProperties>
</file>